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60"/>
  </p:notesMasterIdLst>
  <p:sldIdLst>
    <p:sldId id="261" r:id="rId2"/>
    <p:sldId id="330" r:id="rId3"/>
    <p:sldId id="319" r:id="rId4"/>
    <p:sldId id="320" r:id="rId5"/>
    <p:sldId id="321" r:id="rId6"/>
    <p:sldId id="277" r:id="rId7"/>
    <p:sldId id="275" r:id="rId8"/>
    <p:sldId id="323" r:id="rId9"/>
    <p:sldId id="295" r:id="rId10"/>
    <p:sldId id="357" r:id="rId11"/>
    <p:sldId id="358" r:id="rId12"/>
    <p:sldId id="335" r:id="rId13"/>
    <p:sldId id="303" r:id="rId14"/>
    <p:sldId id="368" r:id="rId15"/>
    <p:sldId id="331" r:id="rId16"/>
    <p:sldId id="332" r:id="rId17"/>
    <p:sldId id="334" r:id="rId18"/>
    <p:sldId id="302" r:id="rId19"/>
    <p:sldId id="297" r:id="rId20"/>
    <p:sldId id="304" r:id="rId21"/>
    <p:sldId id="345" r:id="rId22"/>
    <p:sldId id="311" r:id="rId23"/>
    <p:sldId id="310" r:id="rId24"/>
    <p:sldId id="312" r:id="rId25"/>
    <p:sldId id="325" r:id="rId26"/>
    <p:sldId id="313" r:id="rId27"/>
    <p:sldId id="338" r:id="rId28"/>
    <p:sldId id="294" r:id="rId29"/>
    <p:sldId id="339" r:id="rId30"/>
    <p:sldId id="340" r:id="rId31"/>
    <p:sldId id="367" r:id="rId32"/>
    <p:sldId id="359" r:id="rId33"/>
    <p:sldId id="362" r:id="rId34"/>
    <p:sldId id="364" r:id="rId35"/>
    <p:sldId id="366" r:id="rId36"/>
    <p:sldId id="365" r:id="rId37"/>
    <p:sldId id="361" r:id="rId38"/>
    <p:sldId id="293" r:id="rId39"/>
    <p:sldId id="326" r:id="rId40"/>
    <p:sldId id="346" r:id="rId41"/>
    <p:sldId id="327" r:id="rId42"/>
    <p:sldId id="315" r:id="rId43"/>
    <p:sldId id="342" r:id="rId44"/>
    <p:sldId id="305" r:id="rId45"/>
    <p:sldId id="348" r:id="rId46"/>
    <p:sldId id="349" r:id="rId47"/>
    <p:sldId id="343" r:id="rId48"/>
    <p:sldId id="360" r:id="rId49"/>
    <p:sldId id="353" r:id="rId50"/>
    <p:sldId id="354" r:id="rId51"/>
    <p:sldId id="355" r:id="rId52"/>
    <p:sldId id="356" r:id="rId53"/>
    <p:sldId id="298" r:id="rId54"/>
    <p:sldId id="316" r:id="rId55"/>
    <p:sldId id="262" r:id="rId56"/>
    <p:sldId id="306" r:id="rId57"/>
    <p:sldId id="322" r:id="rId58"/>
    <p:sldId id="29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2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A4F5E-2453-5840-ACDC-5261517E1534}" v="842" dt="2023-03-01T17:43:51.8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57" autoAdjust="0"/>
    <p:restoredTop sz="71203"/>
  </p:normalViewPr>
  <p:slideViewPr>
    <p:cSldViewPr snapToGrid="0">
      <p:cViewPr varScale="1">
        <p:scale>
          <a:sx n="75" d="100"/>
          <a:sy n="75" d="100"/>
        </p:scale>
        <p:origin x="904" y="184"/>
      </p:cViewPr>
      <p:guideLst/>
    </p:cSldViewPr>
  </p:slideViewPr>
  <p:outlineViewPr>
    <p:cViewPr>
      <p:scale>
        <a:sx n="33" d="100"/>
        <a:sy n="33" d="100"/>
      </p:scale>
      <p:origin x="0" y="-30440"/>
    </p:cViewPr>
  </p:outlineViewPr>
  <p:notesTextViewPr>
    <p:cViewPr>
      <p:scale>
        <a:sx n="1" d="1"/>
        <a:sy n="1" d="1"/>
      </p:scale>
      <p:origin x="0" y="0"/>
    </p:cViewPr>
  </p:notesTextViewPr>
  <p:notesViewPr>
    <p:cSldViewPr snapToGrid="0">
      <p:cViewPr varScale="1">
        <p:scale>
          <a:sx n="83" d="100"/>
          <a:sy n="83" d="100"/>
        </p:scale>
        <p:origin x="278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C5F866-267D-4304-91DB-D55E2A8ECA9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A275B5C-DEEF-4466-8873-211A27EB2935}">
      <dgm:prSet/>
      <dgm:spPr/>
      <dgm:t>
        <a:bodyPr/>
        <a:lstStyle/>
        <a:p>
          <a:pPr>
            <a:lnSpc>
              <a:spcPct val="100000"/>
            </a:lnSpc>
          </a:pPr>
          <a:r>
            <a:rPr lang="en-US" dirty="0"/>
            <a:t>A) interested in identifying the ten cities with the highest average income scores</a:t>
          </a:r>
        </a:p>
      </dgm:t>
    </dgm:pt>
    <dgm:pt modelId="{BAF66D28-FDA4-438A-BCCD-D377EE237FDF}" type="parTrans" cxnId="{E384738F-0A5B-4EFC-BF41-A9ED7DE7FBE9}">
      <dgm:prSet/>
      <dgm:spPr/>
      <dgm:t>
        <a:bodyPr/>
        <a:lstStyle/>
        <a:p>
          <a:endParaRPr lang="en-US"/>
        </a:p>
      </dgm:t>
    </dgm:pt>
    <dgm:pt modelId="{8872ED60-9394-469E-A073-00CEC5418C70}" type="sibTrans" cxnId="{E384738F-0A5B-4EFC-BF41-A9ED7DE7FBE9}">
      <dgm:prSet/>
      <dgm:spPr/>
      <dgm:t>
        <a:bodyPr/>
        <a:lstStyle/>
        <a:p>
          <a:pPr>
            <a:lnSpc>
              <a:spcPct val="100000"/>
            </a:lnSpc>
          </a:pPr>
          <a:endParaRPr lang="en-US"/>
        </a:p>
      </dgm:t>
    </dgm:pt>
    <dgm:pt modelId="{755E42D1-18A3-4EBB-B607-24D8BA105809}">
      <dgm:prSet/>
      <dgm:spPr/>
      <dgm:t>
        <a:bodyPr/>
        <a:lstStyle/>
        <a:p>
          <a:pPr>
            <a:lnSpc>
              <a:spcPct val="100000"/>
            </a:lnSpc>
          </a:pPr>
          <a:r>
            <a:rPr lang="en-US" dirty="0"/>
            <a:t>B) interested in identifying whether these ten cities are geographically clustered </a:t>
          </a:r>
        </a:p>
      </dgm:t>
    </dgm:pt>
    <dgm:pt modelId="{1486625F-90C1-4B0C-B9E2-AD18899CCE7A}" type="parTrans" cxnId="{EB3E4124-A4A6-4C0D-BA19-D60D8C34131D}">
      <dgm:prSet/>
      <dgm:spPr/>
      <dgm:t>
        <a:bodyPr/>
        <a:lstStyle/>
        <a:p>
          <a:endParaRPr lang="en-US"/>
        </a:p>
      </dgm:t>
    </dgm:pt>
    <dgm:pt modelId="{CB4E9B0D-DD1C-4EC7-8841-4EA802741C87}" type="sibTrans" cxnId="{EB3E4124-A4A6-4C0D-BA19-D60D8C34131D}">
      <dgm:prSet/>
      <dgm:spPr/>
      <dgm:t>
        <a:bodyPr/>
        <a:lstStyle/>
        <a:p>
          <a:pPr>
            <a:lnSpc>
              <a:spcPct val="100000"/>
            </a:lnSpc>
          </a:pPr>
          <a:endParaRPr lang="en-US"/>
        </a:p>
      </dgm:t>
    </dgm:pt>
    <dgm:pt modelId="{CA91AC82-9FAC-4E2D-8887-C47734092F22}" type="pres">
      <dgm:prSet presAssocID="{A6C5F866-267D-4304-91DB-D55E2A8ECA98}" presName="root" presStyleCnt="0">
        <dgm:presLayoutVars>
          <dgm:dir/>
          <dgm:resizeHandles val="exact"/>
        </dgm:presLayoutVars>
      </dgm:prSet>
      <dgm:spPr/>
    </dgm:pt>
    <dgm:pt modelId="{BAA99448-24D4-4B69-8A39-D6C652919C55}" type="pres">
      <dgm:prSet presAssocID="{A6C5F866-267D-4304-91DB-D55E2A8ECA98}" presName="container" presStyleCnt="0">
        <dgm:presLayoutVars>
          <dgm:dir/>
          <dgm:resizeHandles val="exact"/>
        </dgm:presLayoutVars>
      </dgm:prSet>
      <dgm:spPr/>
    </dgm:pt>
    <dgm:pt modelId="{F169BF5C-9CA3-4624-B084-76551A354293}" type="pres">
      <dgm:prSet presAssocID="{7A275B5C-DEEF-4466-8873-211A27EB2935}" presName="compNode" presStyleCnt="0"/>
      <dgm:spPr/>
    </dgm:pt>
    <dgm:pt modelId="{E08DDB57-7CC6-4D3C-B570-7264562E3ECE}" type="pres">
      <dgm:prSet presAssocID="{7A275B5C-DEEF-4466-8873-211A27EB2935}" presName="iconBgRect" presStyleLbl="bgShp" presStyleIdx="0" presStyleCnt="2"/>
      <dgm:spPr/>
    </dgm:pt>
    <dgm:pt modelId="{1A0C2EA9-DA0D-44B7-992C-FB1FE3C635FE}" type="pres">
      <dgm:prSet presAssocID="{7A275B5C-DEEF-4466-8873-211A27EB293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ty"/>
        </a:ext>
      </dgm:extLst>
    </dgm:pt>
    <dgm:pt modelId="{80521FE6-B072-4886-BCB2-D358BF559ABE}" type="pres">
      <dgm:prSet presAssocID="{7A275B5C-DEEF-4466-8873-211A27EB2935}" presName="spaceRect" presStyleCnt="0"/>
      <dgm:spPr/>
    </dgm:pt>
    <dgm:pt modelId="{1B1D85AD-007F-4275-9216-A2D247B594D9}" type="pres">
      <dgm:prSet presAssocID="{7A275B5C-DEEF-4466-8873-211A27EB2935}" presName="textRect" presStyleLbl="revTx" presStyleIdx="0" presStyleCnt="2">
        <dgm:presLayoutVars>
          <dgm:chMax val="1"/>
          <dgm:chPref val="1"/>
        </dgm:presLayoutVars>
      </dgm:prSet>
      <dgm:spPr/>
    </dgm:pt>
    <dgm:pt modelId="{36FB4714-1184-D048-891D-DB0A9830E3EA}" type="pres">
      <dgm:prSet presAssocID="{8872ED60-9394-469E-A073-00CEC5418C70}" presName="sibTrans" presStyleLbl="sibTrans2D1" presStyleIdx="0" presStyleCnt="0"/>
      <dgm:spPr/>
    </dgm:pt>
    <dgm:pt modelId="{598A70CF-3787-3340-BFC1-7ED6F44E17D5}" type="pres">
      <dgm:prSet presAssocID="{755E42D1-18A3-4EBB-B607-24D8BA105809}" presName="compNode" presStyleCnt="0"/>
      <dgm:spPr/>
    </dgm:pt>
    <dgm:pt modelId="{EE1886B5-A189-6F49-BA65-F015DD1CCF0C}" type="pres">
      <dgm:prSet presAssocID="{755E42D1-18A3-4EBB-B607-24D8BA105809}" presName="iconBgRect" presStyleLbl="bgShp" presStyleIdx="1" presStyleCnt="2"/>
      <dgm:spPr/>
    </dgm:pt>
    <dgm:pt modelId="{E3F9BBFD-999C-444E-9B83-3B99E2894553}" type="pres">
      <dgm:prSet presAssocID="{755E42D1-18A3-4EBB-B607-24D8BA10580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7BC16949-F67A-8644-B92D-2BF362C554E3}" type="pres">
      <dgm:prSet presAssocID="{755E42D1-18A3-4EBB-B607-24D8BA105809}" presName="spaceRect" presStyleCnt="0"/>
      <dgm:spPr/>
    </dgm:pt>
    <dgm:pt modelId="{DE3A47AB-4F02-2145-B10D-FCC8EC2CEFDD}" type="pres">
      <dgm:prSet presAssocID="{755E42D1-18A3-4EBB-B607-24D8BA105809}" presName="textRect" presStyleLbl="revTx" presStyleIdx="1" presStyleCnt="2">
        <dgm:presLayoutVars>
          <dgm:chMax val="1"/>
          <dgm:chPref val="1"/>
        </dgm:presLayoutVars>
      </dgm:prSet>
      <dgm:spPr/>
    </dgm:pt>
  </dgm:ptLst>
  <dgm:cxnLst>
    <dgm:cxn modelId="{EB3E4124-A4A6-4C0D-BA19-D60D8C34131D}" srcId="{A6C5F866-267D-4304-91DB-D55E2A8ECA98}" destId="{755E42D1-18A3-4EBB-B607-24D8BA105809}" srcOrd="1" destOrd="0" parTransId="{1486625F-90C1-4B0C-B9E2-AD18899CCE7A}" sibTransId="{CB4E9B0D-DD1C-4EC7-8841-4EA802741C87}"/>
    <dgm:cxn modelId="{8CE8B72A-3AC3-46FB-BE8B-70BD2AE476B7}" type="presOf" srcId="{7A275B5C-DEEF-4466-8873-211A27EB2935}" destId="{1B1D85AD-007F-4275-9216-A2D247B594D9}" srcOrd="0" destOrd="0" presId="urn:microsoft.com/office/officeart/2018/2/layout/IconCircleList"/>
    <dgm:cxn modelId="{CE7B7A42-0E8A-2043-84A0-4711054D1885}" type="presOf" srcId="{755E42D1-18A3-4EBB-B607-24D8BA105809}" destId="{DE3A47AB-4F02-2145-B10D-FCC8EC2CEFDD}" srcOrd="0" destOrd="0" presId="urn:microsoft.com/office/officeart/2018/2/layout/IconCircleList"/>
    <dgm:cxn modelId="{00714E8D-85F5-2046-8C32-075E04E5B28B}" type="presOf" srcId="{8872ED60-9394-469E-A073-00CEC5418C70}" destId="{36FB4714-1184-D048-891D-DB0A9830E3EA}" srcOrd="0" destOrd="0" presId="urn:microsoft.com/office/officeart/2018/2/layout/IconCircleList"/>
    <dgm:cxn modelId="{E384738F-0A5B-4EFC-BF41-A9ED7DE7FBE9}" srcId="{A6C5F866-267D-4304-91DB-D55E2A8ECA98}" destId="{7A275B5C-DEEF-4466-8873-211A27EB2935}" srcOrd="0" destOrd="0" parTransId="{BAF66D28-FDA4-438A-BCCD-D377EE237FDF}" sibTransId="{8872ED60-9394-469E-A073-00CEC5418C70}"/>
    <dgm:cxn modelId="{FF0108BF-F841-4F30-A61F-66B44912DC16}" type="presOf" srcId="{A6C5F866-267D-4304-91DB-D55E2A8ECA98}" destId="{CA91AC82-9FAC-4E2D-8887-C47734092F22}" srcOrd="0" destOrd="0" presId="urn:microsoft.com/office/officeart/2018/2/layout/IconCircleList"/>
    <dgm:cxn modelId="{01E7D395-0707-4BD6-950B-945CDC560E27}" type="presParOf" srcId="{CA91AC82-9FAC-4E2D-8887-C47734092F22}" destId="{BAA99448-24D4-4B69-8A39-D6C652919C55}" srcOrd="0" destOrd="0" presId="urn:microsoft.com/office/officeart/2018/2/layout/IconCircleList"/>
    <dgm:cxn modelId="{89FB2535-F720-4C2C-B092-76DD14E25C6A}" type="presParOf" srcId="{BAA99448-24D4-4B69-8A39-D6C652919C55}" destId="{F169BF5C-9CA3-4624-B084-76551A354293}" srcOrd="0" destOrd="0" presId="urn:microsoft.com/office/officeart/2018/2/layout/IconCircleList"/>
    <dgm:cxn modelId="{EDCC6BE0-8FBF-4129-A2D2-88FA3E1CA940}" type="presParOf" srcId="{F169BF5C-9CA3-4624-B084-76551A354293}" destId="{E08DDB57-7CC6-4D3C-B570-7264562E3ECE}" srcOrd="0" destOrd="0" presId="urn:microsoft.com/office/officeart/2018/2/layout/IconCircleList"/>
    <dgm:cxn modelId="{888C9FBC-AECC-4505-9294-BA708EE778F0}" type="presParOf" srcId="{F169BF5C-9CA3-4624-B084-76551A354293}" destId="{1A0C2EA9-DA0D-44B7-992C-FB1FE3C635FE}" srcOrd="1" destOrd="0" presId="urn:microsoft.com/office/officeart/2018/2/layout/IconCircleList"/>
    <dgm:cxn modelId="{F1456A68-548F-4692-9367-64F5497F7A12}" type="presParOf" srcId="{F169BF5C-9CA3-4624-B084-76551A354293}" destId="{80521FE6-B072-4886-BCB2-D358BF559ABE}" srcOrd="2" destOrd="0" presId="urn:microsoft.com/office/officeart/2018/2/layout/IconCircleList"/>
    <dgm:cxn modelId="{3FD94137-42FD-4819-AD43-FAB6E92B89D4}" type="presParOf" srcId="{F169BF5C-9CA3-4624-B084-76551A354293}" destId="{1B1D85AD-007F-4275-9216-A2D247B594D9}" srcOrd="3" destOrd="0" presId="urn:microsoft.com/office/officeart/2018/2/layout/IconCircleList"/>
    <dgm:cxn modelId="{602EBAA7-C9DF-FB43-9B4D-84A2D6A41360}" type="presParOf" srcId="{BAA99448-24D4-4B69-8A39-D6C652919C55}" destId="{36FB4714-1184-D048-891D-DB0A9830E3EA}" srcOrd="1" destOrd="0" presId="urn:microsoft.com/office/officeart/2018/2/layout/IconCircleList"/>
    <dgm:cxn modelId="{4197AA9F-EBD5-5B49-8F01-91001D26D415}" type="presParOf" srcId="{BAA99448-24D4-4B69-8A39-D6C652919C55}" destId="{598A70CF-3787-3340-BFC1-7ED6F44E17D5}" srcOrd="2" destOrd="0" presId="urn:microsoft.com/office/officeart/2018/2/layout/IconCircleList"/>
    <dgm:cxn modelId="{96259507-7D2A-EC4B-93FA-A37398BC18FA}" type="presParOf" srcId="{598A70CF-3787-3340-BFC1-7ED6F44E17D5}" destId="{EE1886B5-A189-6F49-BA65-F015DD1CCF0C}" srcOrd="0" destOrd="0" presId="urn:microsoft.com/office/officeart/2018/2/layout/IconCircleList"/>
    <dgm:cxn modelId="{E5ACD80A-B5D6-244C-B1AB-B5BB910AC582}" type="presParOf" srcId="{598A70CF-3787-3340-BFC1-7ED6F44E17D5}" destId="{E3F9BBFD-999C-444E-9B83-3B99E2894553}" srcOrd="1" destOrd="0" presId="urn:microsoft.com/office/officeart/2018/2/layout/IconCircleList"/>
    <dgm:cxn modelId="{F2939581-C973-DD42-AD91-09941960458B}" type="presParOf" srcId="{598A70CF-3787-3340-BFC1-7ED6F44E17D5}" destId="{7BC16949-F67A-8644-B92D-2BF362C554E3}" srcOrd="2" destOrd="0" presId="urn:microsoft.com/office/officeart/2018/2/layout/IconCircleList"/>
    <dgm:cxn modelId="{B8A32F40-823D-5347-BE93-F410575F2DDE}" type="presParOf" srcId="{598A70CF-3787-3340-BFC1-7ED6F44E17D5}" destId="{DE3A47AB-4F02-2145-B10D-FCC8EC2CEFD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7EC62F-9C9F-E845-A5B1-A529C9579707}" type="doc">
      <dgm:prSet loTypeId="urn:microsoft.com/office/officeart/2005/8/layout/hProcess3" loCatId="" qsTypeId="urn:microsoft.com/office/officeart/2005/8/quickstyle/simple1" qsCatId="simple" csTypeId="urn:microsoft.com/office/officeart/2005/8/colors/accent1_2" csCatId="accent1" phldr="1"/>
      <dgm:spPr/>
    </dgm:pt>
    <dgm:pt modelId="{521DE43F-43A3-E74A-BC43-C14CA0CEE9A8}">
      <dgm:prSet/>
      <dgm:spPr/>
      <dgm:t>
        <a:bodyPr/>
        <a:lstStyle/>
        <a:p>
          <a:r>
            <a:rPr lang="en-GB" dirty="0"/>
            <a:t>CRS example</a:t>
          </a:r>
        </a:p>
      </dgm:t>
    </dgm:pt>
    <dgm:pt modelId="{C2C24F20-D812-1C48-8EF9-CF01CF794084}" type="parTrans" cxnId="{53045A72-A88D-E645-A4F9-32718D1A2A69}">
      <dgm:prSet/>
      <dgm:spPr/>
      <dgm:t>
        <a:bodyPr/>
        <a:lstStyle/>
        <a:p>
          <a:endParaRPr lang="en-GB"/>
        </a:p>
      </dgm:t>
    </dgm:pt>
    <dgm:pt modelId="{F09F6FB8-E0B1-214D-9A03-59A68A9C03D3}" type="sibTrans" cxnId="{53045A72-A88D-E645-A4F9-32718D1A2A69}">
      <dgm:prSet/>
      <dgm:spPr/>
      <dgm:t>
        <a:bodyPr/>
        <a:lstStyle/>
        <a:p>
          <a:endParaRPr lang="en-GB"/>
        </a:p>
      </dgm:t>
    </dgm:pt>
    <dgm:pt modelId="{E0CBD5CF-9F45-6E4E-A667-D0BF55674EB8}" type="pres">
      <dgm:prSet presAssocID="{1D7EC62F-9C9F-E845-A5B1-A529C9579707}" presName="Name0" presStyleCnt="0">
        <dgm:presLayoutVars>
          <dgm:dir/>
          <dgm:animLvl val="lvl"/>
          <dgm:resizeHandles val="exact"/>
        </dgm:presLayoutVars>
      </dgm:prSet>
      <dgm:spPr/>
    </dgm:pt>
    <dgm:pt modelId="{F9A16DDD-2489-9342-9B00-C9152A7A03FF}" type="pres">
      <dgm:prSet presAssocID="{1D7EC62F-9C9F-E845-A5B1-A529C9579707}" presName="dummy" presStyleCnt="0"/>
      <dgm:spPr/>
    </dgm:pt>
    <dgm:pt modelId="{AECA0281-62C3-2F4B-8359-85AB534F8774}" type="pres">
      <dgm:prSet presAssocID="{1D7EC62F-9C9F-E845-A5B1-A529C9579707}" presName="linH" presStyleCnt="0"/>
      <dgm:spPr/>
    </dgm:pt>
    <dgm:pt modelId="{1F02FF0A-AE7F-3844-9E94-0C3F9D4C1FA0}" type="pres">
      <dgm:prSet presAssocID="{1D7EC62F-9C9F-E845-A5B1-A529C9579707}" presName="padding1" presStyleCnt="0"/>
      <dgm:spPr/>
    </dgm:pt>
    <dgm:pt modelId="{BB57C01C-6EAD-0544-ACFA-DE57C64E3626}" type="pres">
      <dgm:prSet presAssocID="{521DE43F-43A3-E74A-BC43-C14CA0CEE9A8}" presName="linV" presStyleCnt="0"/>
      <dgm:spPr/>
    </dgm:pt>
    <dgm:pt modelId="{EC002767-AC68-0C46-9BB6-C517E84F4693}" type="pres">
      <dgm:prSet presAssocID="{521DE43F-43A3-E74A-BC43-C14CA0CEE9A8}" presName="spVertical1" presStyleCnt="0"/>
      <dgm:spPr/>
    </dgm:pt>
    <dgm:pt modelId="{B85E31EB-09D3-6945-94C6-84C4943E1B47}" type="pres">
      <dgm:prSet presAssocID="{521DE43F-43A3-E74A-BC43-C14CA0CEE9A8}" presName="parTx" presStyleLbl="revTx" presStyleIdx="0" presStyleCnt="1" custScaleX="82823" custScaleY="84211" custLinFactY="-6663" custLinFactNeighborX="-9780" custLinFactNeighborY="-100000">
        <dgm:presLayoutVars>
          <dgm:chMax val="0"/>
          <dgm:chPref val="0"/>
          <dgm:bulletEnabled val="1"/>
        </dgm:presLayoutVars>
      </dgm:prSet>
      <dgm:spPr/>
    </dgm:pt>
    <dgm:pt modelId="{E1E6EC56-299E-C248-9D98-8CA5EF8936B1}" type="pres">
      <dgm:prSet presAssocID="{521DE43F-43A3-E74A-BC43-C14CA0CEE9A8}" presName="spVertical2" presStyleCnt="0"/>
      <dgm:spPr/>
    </dgm:pt>
    <dgm:pt modelId="{36ACA8CD-19E6-284B-A3AE-46727DDDD6AE}" type="pres">
      <dgm:prSet presAssocID="{521DE43F-43A3-E74A-BC43-C14CA0CEE9A8}" presName="spVertical3" presStyleCnt="0"/>
      <dgm:spPr/>
    </dgm:pt>
    <dgm:pt modelId="{BF972FEE-9A55-E148-9546-302A2D650AC0}" type="pres">
      <dgm:prSet presAssocID="{1D7EC62F-9C9F-E845-A5B1-A529C9579707}" presName="padding2" presStyleCnt="0"/>
      <dgm:spPr/>
    </dgm:pt>
    <dgm:pt modelId="{DCB6F2A1-0C77-E345-B0CC-4C47A6298DBB}" type="pres">
      <dgm:prSet presAssocID="{1D7EC62F-9C9F-E845-A5B1-A529C9579707}" presName="negArrow" presStyleCnt="0"/>
      <dgm:spPr/>
    </dgm:pt>
    <dgm:pt modelId="{54D05223-4692-E746-A39B-1AC994955156}" type="pres">
      <dgm:prSet presAssocID="{1D7EC62F-9C9F-E845-A5B1-A529C9579707}" presName="backgroundArrow" presStyleLbl="node1" presStyleIdx="0" presStyleCnt="1" custLinFactX="-3861" custLinFactNeighborX="-100000" custLinFactNeighborY="-32579"/>
      <dgm:spPr/>
    </dgm:pt>
  </dgm:ptLst>
  <dgm:cxnLst>
    <dgm:cxn modelId="{58D0863E-FD85-AE40-AC08-9EEC542BCF1C}" type="presOf" srcId="{1D7EC62F-9C9F-E845-A5B1-A529C9579707}" destId="{E0CBD5CF-9F45-6E4E-A667-D0BF55674EB8}" srcOrd="0" destOrd="0" presId="urn:microsoft.com/office/officeart/2005/8/layout/hProcess3"/>
    <dgm:cxn modelId="{70F4CA66-E742-8444-BB64-3EA1F5385282}" type="presOf" srcId="{521DE43F-43A3-E74A-BC43-C14CA0CEE9A8}" destId="{B85E31EB-09D3-6945-94C6-84C4943E1B47}" srcOrd="0" destOrd="0" presId="urn:microsoft.com/office/officeart/2005/8/layout/hProcess3"/>
    <dgm:cxn modelId="{53045A72-A88D-E645-A4F9-32718D1A2A69}" srcId="{1D7EC62F-9C9F-E845-A5B1-A529C9579707}" destId="{521DE43F-43A3-E74A-BC43-C14CA0CEE9A8}" srcOrd="0" destOrd="0" parTransId="{C2C24F20-D812-1C48-8EF9-CF01CF794084}" sibTransId="{F09F6FB8-E0B1-214D-9A03-59A68A9C03D3}"/>
    <dgm:cxn modelId="{CDBC0A1B-5ED7-E047-84C9-B6CF4B8FCB18}" type="presParOf" srcId="{E0CBD5CF-9F45-6E4E-A667-D0BF55674EB8}" destId="{F9A16DDD-2489-9342-9B00-C9152A7A03FF}" srcOrd="0" destOrd="0" presId="urn:microsoft.com/office/officeart/2005/8/layout/hProcess3"/>
    <dgm:cxn modelId="{32E279F5-C35F-4F43-8A15-7F0D04515E73}" type="presParOf" srcId="{E0CBD5CF-9F45-6E4E-A667-D0BF55674EB8}" destId="{AECA0281-62C3-2F4B-8359-85AB534F8774}" srcOrd="1" destOrd="0" presId="urn:microsoft.com/office/officeart/2005/8/layout/hProcess3"/>
    <dgm:cxn modelId="{27D446E5-68DC-A048-9675-FA7A5B3DDB5D}" type="presParOf" srcId="{AECA0281-62C3-2F4B-8359-85AB534F8774}" destId="{1F02FF0A-AE7F-3844-9E94-0C3F9D4C1FA0}" srcOrd="0" destOrd="0" presId="urn:microsoft.com/office/officeart/2005/8/layout/hProcess3"/>
    <dgm:cxn modelId="{6847A547-A31D-E445-B28C-92396B32ED91}" type="presParOf" srcId="{AECA0281-62C3-2F4B-8359-85AB534F8774}" destId="{BB57C01C-6EAD-0544-ACFA-DE57C64E3626}" srcOrd="1" destOrd="0" presId="urn:microsoft.com/office/officeart/2005/8/layout/hProcess3"/>
    <dgm:cxn modelId="{A5899708-7CE5-4A49-AC26-772C5488F81E}" type="presParOf" srcId="{BB57C01C-6EAD-0544-ACFA-DE57C64E3626}" destId="{EC002767-AC68-0C46-9BB6-C517E84F4693}" srcOrd="0" destOrd="0" presId="urn:microsoft.com/office/officeart/2005/8/layout/hProcess3"/>
    <dgm:cxn modelId="{EF76B01E-7AD3-4642-AB55-787DF67CFA2C}" type="presParOf" srcId="{BB57C01C-6EAD-0544-ACFA-DE57C64E3626}" destId="{B85E31EB-09D3-6945-94C6-84C4943E1B47}" srcOrd="1" destOrd="0" presId="urn:microsoft.com/office/officeart/2005/8/layout/hProcess3"/>
    <dgm:cxn modelId="{668E8130-0698-C44F-BBD1-7DB3141F4184}" type="presParOf" srcId="{BB57C01C-6EAD-0544-ACFA-DE57C64E3626}" destId="{E1E6EC56-299E-C248-9D98-8CA5EF8936B1}" srcOrd="2" destOrd="0" presId="urn:microsoft.com/office/officeart/2005/8/layout/hProcess3"/>
    <dgm:cxn modelId="{72488B8B-EFC4-E84B-BBBF-9B453CB1C31B}" type="presParOf" srcId="{BB57C01C-6EAD-0544-ACFA-DE57C64E3626}" destId="{36ACA8CD-19E6-284B-A3AE-46727DDDD6AE}" srcOrd="3" destOrd="0" presId="urn:microsoft.com/office/officeart/2005/8/layout/hProcess3"/>
    <dgm:cxn modelId="{4DD486BC-1F95-A543-8689-052E913D9D64}" type="presParOf" srcId="{AECA0281-62C3-2F4B-8359-85AB534F8774}" destId="{BF972FEE-9A55-E148-9546-302A2D650AC0}" srcOrd="2" destOrd="0" presId="urn:microsoft.com/office/officeart/2005/8/layout/hProcess3"/>
    <dgm:cxn modelId="{3404F753-BC97-6341-BA0E-94EC6B78B031}" type="presParOf" srcId="{AECA0281-62C3-2F4B-8359-85AB534F8774}" destId="{DCB6F2A1-0C77-E345-B0CC-4C47A6298DBB}" srcOrd="3" destOrd="0" presId="urn:microsoft.com/office/officeart/2005/8/layout/hProcess3"/>
    <dgm:cxn modelId="{452202AB-F86B-CF44-84FE-9CBF5206C66D}" type="presParOf" srcId="{AECA0281-62C3-2F4B-8359-85AB534F8774}" destId="{54D05223-4692-E746-A39B-1AC994955156}"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DDB57-7CC6-4D3C-B570-7264562E3ECE}">
      <dsp:nvSpPr>
        <dsp:cNvPr id="0" name=""/>
        <dsp:cNvSpPr/>
      </dsp:nvSpPr>
      <dsp:spPr>
        <a:xfrm>
          <a:off x="1290195" y="1712505"/>
          <a:ext cx="933213" cy="93321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0C2EA9-DA0D-44B7-992C-FB1FE3C635FE}">
      <dsp:nvSpPr>
        <dsp:cNvPr id="0" name=""/>
        <dsp:cNvSpPr/>
      </dsp:nvSpPr>
      <dsp:spPr>
        <a:xfrm>
          <a:off x="1486170" y="1908480"/>
          <a:ext cx="541263" cy="541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D85AD-007F-4275-9216-A2D247B594D9}">
      <dsp:nvSpPr>
        <dsp:cNvPr id="0" name=""/>
        <dsp:cNvSpPr/>
      </dsp:nvSpPr>
      <dsp:spPr>
        <a:xfrm>
          <a:off x="2423383" y="1712505"/>
          <a:ext cx="2199717" cy="9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A) interested in identifying the ten cities with the highest average income scores</a:t>
          </a:r>
        </a:p>
      </dsp:txBody>
      <dsp:txXfrm>
        <a:off x="2423383" y="1712505"/>
        <a:ext cx="2199717" cy="933213"/>
      </dsp:txXfrm>
    </dsp:sp>
    <dsp:sp modelId="{EE1886B5-A189-6F49-BA65-F015DD1CCF0C}">
      <dsp:nvSpPr>
        <dsp:cNvPr id="0" name=""/>
        <dsp:cNvSpPr/>
      </dsp:nvSpPr>
      <dsp:spPr>
        <a:xfrm>
          <a:off x="1290195" y="3031789"/>
          <a:ext cx="933213" cy="93321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9BBFD-999C-444E-9B83-3B99E2894553}">
      <dsp:nvSpPr>
        <dsp:cNvPr id="0" name=""/>
        <dsp:cNvSpPr/>
      </dsp:nvSpPr>
      <dsp:spPr>
        <a:xfrm>
          <a:off x="1486170" y="3227764"/>
          <a:ext cx="541263" cy="5412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3A47AB-4F02-2145-B10D-FCC8EC2CEFDD}">
      <dsp:nvSpPr>
        <dsp:cNvPr id="0" name=""/>
        <dsp:cNvSpPr/>
      </dsp:nvSpPr>
      <dsp:spPr>
        <a:xfrm>
          <a:off x="2423383" y="3031789"/>
          <a:ext cx="2199717" cy="9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B) interested in identifying whether these ten cities are geographically clustered </a:t>
          </a:r>
        </a:p>
      </dsp:txBody>
      <dsp:txXfrm>
        <a:off x="2423383" y="3031789"/>
        <a:ext cx="2199717" cy="933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05223-4692-E746-A39B-1AC994955156}">
      <dsp:nvSpPr>
        <dsp:cNvPr id="0" name=""/>
        <dsp:cNvSpPr/>
      </dsp:nvSpPr>
      <dsp:spPr>
        <a:xfrm>
          <a:off x="0" y="28367"/>
          <a:ext cx="2794724" cy="2016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E31EB-09D3-6945-94C6-84C4943E1B47}">
      <dsp:nvSpPr>
        <dsp:cNvPr id="0" name=""/>
        <dsp:cNvSpPr/>
      </dsp:nvSpPr>
      <dsp:spPr>
        <a:xfrm>
          <a:off x="198150" y="617996"/>
          <a:ext cx="1896496" cy="848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ctr" defTabSz="1066800">
            <a:lnSpc>
              <a:spcPct val="90000"/>
            </a:lnSpc>
            <a:spcBef>
              <a:spcPct val="0"/>
            </a:spcBef>
            <a:spcAft>
              <a:spcPct val="35000"/>
            </a:spcAft>
            <a:buNone/>
          </a:pPr>
          <a:r>
            <a:rPr lang="en-GB" sz="2400" kern="1200" dirty="0"/>
            <a:t>CRS example</a:t>
          </a:r>
        </a:p>
      </dsp:txBody>
      <dsp:txXfrm>
        <a:off x="198150" y="617996"/>
        <a:ext cx="1896496" cy="8488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66737-DDB7-4CD2-90C8-D34B693ABFC6}" type="datetimeFigureOut">
              <a:rPr lang="en-GB" smtClean="0"/>
              <a:t>27/02/2025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483B4-3436-4ECD-AD62-BABBF8E6B354}" type="slidenum">
              <a:rPr lang="en-GB" smtClean="0"/>
              <a:t>‹#›</a:t>
            </a:fld>
            <a:endParaRPr lang="en-GB"/>
          </a:p>
        </p:txBody>
      </p:sp>
    </p:spTree>
    <p:extLst>
      <p:ext uri="{BB962C8B-B14F-4D97-AF65-F5344CB8AC3E}">
        <p14:creationId xmlns:p14="http://schemas.microsoft.com/office/powerpoint/2010/main" val="364626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72884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16</a:t>
            </a:fld>
            <a:endParaRPr lang="en-GB"/>
          </a:p>
        </p:txBody>
      </p:sp>
    </p:spTree>
    <p:extLst>
      <p:ext uri="{BB962C8B-B14F-4D97-AF65-F5344CB8AC3E}">
        <p14:creationId xmlns:p14="http://schemas.microsoft.com/office/powerpoint/2010/main" val="1695169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1825789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19</a:t>
            </a:fld>
            <a:endParaRPr lang="en-US"/>
          </a:p>
        </p:txBody>
      </p:sp>
    </p:spTree>
    <p:extLst>
      <p:ext uri="{BB962C8B-B14F-4D97-AF65-F5344CB8AC3E}">
        <p14:creationId xmlns:p14="http://schemas.microsoft.com/office/powerpoint/2010/main" val="564472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20</a:t>
            </a:fld>
            <a:endParaRPr lang="en-US"/>
          </a:p>
        </p:txBody>
      </p:sp>
    </p:spTree>
    <p:extLst>
      <p:ext uri="{BB962C8B-B14F-4D97-AF65-F5344CB8AC3E}">
        <p14:creationId xmlns:p14="http://schemas.microsoft.com/office/powerpoint/2010/main" val="1287497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21</a:t>
            </a:fld>
            <a:endParaRPr lang="en-US"/>
          </a:p>
        </p:txBody>
      </p:sp>
    </p:spTree>
    <p:extLst>
      <p:ext uri="{BB962C8B-B14F-4D97-AF65-F5344CB8AC3E}">
        <p14:creationId xmlns:p14="http://schemas.microsoft.com/office/powerpoint/2010/main" val="1197593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a:t>
            </a:r>
          </a:p>
        </p:txBody>
      </p:sp>
      <p:sp>
        <p:nvSpPr>
          <p:cNvPr id="4" name="Slide Number Placeholder 3"/>
          <p:cNvSpPr>
            <a:spLocks noGrp="1"/>
          </p:cNvSpPr>
          <p:nvPr>
            <p:ph type="sldNum" sz="quarter" idx="5"/>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3573406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23</a:t>
            </a:fld>
            <a:endParaRPr lang="en-GB"/>
          </a:p>
        </p:txBody>
      </p:sp>
    </p:spTree>
    <p:extLst>
      <p:ext uri="{BB962C8B-B14F-4D97-AF65-F5344CB8AC3E}">
        <p14:creationId xmlns:p14="http://schemas.microsoft.com/office/powerpoint/2010/main" val="250934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24</a:t>
            </a:fld>
            <a:endParaRPr lang="en-GB"/>
          </a:p>
        </p:txBody>
      </p:sp>
    </p:spTree>
    <p:extLst>
      <p:ext uri="{BB962C8B-B14F-4D97-AF65-F5344CB8AC3E}">
        <p14:creationId xmlns:p14="http://schemas.microsoft.com/office/powerpoint/2010/main" val="197208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a:t>
            </a:r>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3901026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28</a:t>
            </a:fld>
            <a:endParaRPr lang="en-US"/>
          </a:p>
        </p:txBody>
      </p:sp>
    </p:spTree>
    <p:extLst>
      <p:ext uri="{BB962C8B-B14F-4D97-AF65-F5344CB8AC3E}">
        <p14:creationId xmlns:p14="http://schemas.microsoft.com/office/powerpoint/2010/main" val="66070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4</a:t>
            </a:fld>
            <a:endParaRPr lang="en-GB"/>
          </a:p>
        </p:txBody>
      </p:sp>
    </p:spTree>
    <p:extLst>
      <p:ext uri="{BB962C8B-B14F-4D97-AF65-F5344CB8AC3E}">
        <p14:creationId xmlns:p14="http://schemas.microsoft.com/office/powerpoint/2010/main" val="1419293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a:t>
            </a:r>
            <a:r>
              <a:rPr lang="en-US" dirty="0" err="1"/>
              <a:t>mgimond.github.io</a:t>
            </a:r>
            <a:r>
              <a:rPr lang="en-US" dirty="0"/>
              <a:t>/Spatial/</a:t>
            </a:r>
            <a:r>
              <a:rPr lang="en-US" dirty="0" err="1"/>
              <a:t>gis</a:t>
            </a:r>
            <a:r>
              <a:rPr lang="en-US" dirty="0"/>
              <a:t>-data-</a:t>
            </a:r>
            <a:r>
              <a:rPr lang="en-US" dirty="0" err="1"/>
              <a:t>management.html</a:t>
            </a:r>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30</a:t>
            </a:fld>
            <a:endParaRPr lang="en-GB"/>
          </a:p>
        </p:txBody>
      </p:sp>
    </p:spTree>
    <p:extLst>
      <p:ext uri="{BB962C8B-B14F-4D97-AF65-F5344CB8AC3E}">
        <p14:creationId xmlns:p14="http://schemas.microsoft.com/office/powerpoint/2010/main" val="2901890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31</a:t>
            </a:fld>
            <a:endParaRPr lang="en-GB"/>
          </a:p>
        </p:txBody>
      </p:sp>
    </p:spTree>
    <p:extLst>
      <p:ext uri="{BB962C8B-B14F-4D97-AF65-F5344CB8AC3E}">
        <p14:creationId xmlns:p14="http://schemas.microsoft.com/office/powerpoint/2010/main" val="3170008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33</a:t>
            </a:fld>
            <a:endParaRPr lang="en-GB"/>
          </a:p>
        </p:txBody>
      </p:sp>
    </p:spTree>
    <p:extLst>
      <p:ext uri="{BB962C8B-B14F-4D97-AF65-F5344CB8AC3E}">
        <p14:creationId xmlns:p14="http://schemas.microsoft.com/office/powerpoint/2010/main" val="3766944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TRUE: </a:t>
            </a:r>
            <a:r>
              <a:rPr lang="en-GB" b="0" i="0" dirty="0">
                <a:solidFill>
                  <a:srgbClr val="F9F9F9"/>
                </a:solidFill>
                <a:effectLst/>
                <a:latin typeface="Söhne"/>
              </a:rPr>
              <a:t>The scale effect refers to changes in statistical results caused by the size of the geographical units used in the analysis.</a:t>
            </a:r>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34</a:t>
            </a:fld>
            <a:endParaRPr lang="en-GB"/>
          </a:p>
        </p:txBody>
      </p:sp>
    </p:spTree>
    <p:extLst>
      <p:ext uri="{BB962C8B-B14F-4D97-AF65-F5344CB8AC3E}">
        <p14:creationId xmlns:p14="http://schemas.microsoft.com/office/powerpoint/2010/main" val="3377977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9F9F9"/>
                </a:solidFill>
                <a:effectLst/>
                <a:latin typeface="Söhne"/>
              </a:rPr>
              <a:t>B) It describes how the arrangement and shape of spatial units can alter statistical results.</a:t>
            </a:r>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35</a:t>
            </a:fld>
            <a:endParaRPr lang="en-GB"/>
          </a:p>
        </p:txBody>
      </p:sp>
    </p:spTree>
    <p:extLst>
      <p:ext uri="{BB962C8B-B14F-4D97-AF65-F5344CB8AC3E}">
        <p14:creationId xmlns:p14="http://schemas.microsoft.com/office/powerpoint/2010/main" val="1976546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36</a:t>
            </a:fld>
            <a:endParaRPr lang="en-GB"/>
          </a:p>
        </p:txBody>
      </p:sp>
    </p:spTree>
    <p:extLst>
      <p:ext uri="{BB962C8B-B14F-4D97-AF65-F5344CB8AC3E}">
        <p14:creationId xmlns:p14="http://schemas.microsoft.com/office/powerpoint/2010/main" val="472144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37</a:t>
            </a:fld>
            <a:endParaRPr lang="en-GB"/>
          </a:p>
        </p:txBody>
      </p:sp>
    </p:spTree>
    <p:extLst>
      <p:ext uri="{BB962C8B-B14F-4D97-AF65-F5344CB8AC3E}">
        <p14:creationId xmlns:p14="http://schemas.microsoft.com/office/powerpoint/2010/main" val="373898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38</a:t>
            </a:fld>
            <a:endParaRPr lang="en-US"/>
          </a:p>
        </p:txBody>
      </p:sp>
    </p:spTree>
    <p:extLst>
      <p:ext uri="{BB962C8B-B14F-4D97-AF65-F5344CB8AC3E}">
        <p14:creationId xmlns:p14="http://schemas.microsoft.com/office/powerpoint/2010/main" val="2217794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40</a:t>
            </a:fld>
            <a:endParaRPr lang="en-GB"/>
          </a:p>
        </p:txBody>
      </p:sp>
    </p:spTree>
    <p:extLst>
      <p:ext uri="{BB962C8B-B14F-4D97-AF65-F5344CB8AC3E}">
        <p14:creationId xmlns:p14="http://schemas.microsoft.com/office/powerpoint/2010/main" val="175736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43</a:t>
            </a:fld>
            <a:endParaRPr lang="en-US"/>
          </a:p>
        </p:txBody>
      </p:sp>
    </p:spTree>
    <p:extLst>
      <p:ext uri="{BB962C8B-B14F-4D97-AF65-F5344CB8AC3E}">
        <p14:creationId xmlns:p14="http://schemas.microsoft.com/office/powerpoint/2010/main" val="425830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5</a:t>
            </a:fld>
            <a:endParaRPr lang="en-GB"/>
          </a:p>
        </p:txBody>
      </p:sp>
    </p:spTree>
    <p:extLst>
      <p:ext uri="{BB962C8B-B14F-4D97-AF65-F5344CB8AC3E}">
        <p14:creationId xmlns:p14="http://schemas.microsoft.com/office/powerpoint/2010/main" val="685932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4C"/>
                </a:solidFill>
                <a:effectLst/>
                <a:latin typeface="Avenir Next W01"/>
              </a:rPr>
              <a:t>A geographic coordinate system (GCS) is a reference framework that defines the locations of features on a model of the earth. It’s shaped like a globe—spherical. Its units are angular, usually degrees.</a:t>
            </a:r>
          </a:p>
          <a:p>
            <a:pPr algn="l"/>
            <a:r>
              <a:rPr lang="en-US" b="0" i="0" dirty="0">
                <a:solidFill>
                  <a:srgbClr val="4C4C4C"/>
                </a:solidFill>
                <a:effectLst/>
                <a:latin typeface="Avenir Next W01"/>
              </a:rPr>
              <a:t>A projected coordinate system (PCS) is flat. It contains a GCS, but it converts that GCS into a flat surface, using math (the projection algorithm) and other parameters. Its units are linear, most commonly in meters.</a:t>
            </a:r>
          </a:p>
          <a:p>
            <a:pPr algn="l"/>
            <a:endParaRPr lang="en-US" b="0" i="0" dirty="0">
              <a:solidFill>
                <a:srgbClr val="4C4C4C"/>
              </a:solidFill>
              <a:effectLst/>
              <a:latin typeface="Avenir Next W01"/>
            </a:endParaRPr>
          </a:p>
          <a:p>
            <a:pPr algn="l"/>
            <a:r>
              <a:rPr lang="en-US" b="0" i="0" dirty="0">
                <a:solidFill>
                  <a:srgbClr val="4C4C4C"/>
                </a:solidFill>
                <a:effectLst/>
                <a:latin typeface="Avenir Next W01"/>
              </a:rPr>
              <a:t>https://www.esri.com/arcgis-blog/products/arcgis-pro/mapping/coordinate-systems-difference/#GCS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44</a:t>
            </a:fld>
            <a:endParaRPr lang="en-US"/>
          </a:p>
        </p:txBody>
      </p:sp>
    </p:spTree>
    <p:extLst>
      <p:ext uri="{BB962C8B-B14F-4D97-AF65-F5344CB8AC3E}">
        <p14:creationId xmlns:p14="http://schemas.microsoft.com/office/powerpoint/2010/main" val="667554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46</a:t>
            </a:fld>
            <a:endParaRPr lang="en-GB"/>
          </a:p>
        </p:txBody>
      </p:sp>
    </p:spTree>
    <p:extLst>
      <p:ext uri="{BB962C8B-B14F-4D97-AF65-F5344CB8AC3E}">
        <p14:creationId xmlns:p14="http://schemas.microsoft.com/office/powerpoint/2010/main" val="3080587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these slides onwards</a:t>
            </a:r>
          </a:p>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47</a:t>
            </a:fld>
            <a:endParaRPr lang="en-GB"/>
          </a:p>
        </p:txBody>
      </p:sp>
    </p:spTree>
    <p:extLst>
      <p:ext uri="{BB962C8B-B14F-4D97-AF65-F5344CB8AC3E}">
        <p14:creationId xmlns:p14="http://schemas.microsoft.com/office/powerpoint/2010/main" val="1449348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52</a:t>
            </a:fld>
            <a:endParaRPr lang="en-GB"/>
          </a:p>
        </p:txBody>
      </p:sp>
    </p:spTree>
    <p:extLst>
      <p:ext uri="{BB962C8B-B14F-4D97-AF65-F5344CB8AC3E}">
        <p14:creationId xmlns:p14="http://schemas.microsoft.com/office/powerpoint/2010/main" val="1048831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54</a:t>
            </a:fld>
            <a:endParaRPr lang="en-GB"/>
          </a:p>
        </p:txBody>
      </p:sp>
    </p:spTree>
    <p:extLst>
      <p:ext uri="{BB962C8B-B14F-4D97-AF65-F5344CB8AC3E}">
        <p14:creationId xmlns:p14="http://schemas.microsoft.com/office/powerpoint/2010/main" val="3129690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55</a:t>
            </a:fld>
            <a:endParaRPr lang="en-US"/>
          </a:p>
        </p:txBody>
      </p:sp>
    </p:spTree>
    <p:extLst>
      <p:ext uri="{BB962C8B-B14F-4D97-AF65-F5344CB8AC3E}">
        <p14:creationId xmlns:p14="http://schemas.microsoft.com/office/powerpoint/2010/main" val="354789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8</a:t>
            </a:fld>
            <a:endParaRPr lang="en-GB"/>
          </a:p>
        </p:txBody>
      </p:sp>
    </p:spTree>
    <p:extLst>
      <p:ext uri="{BB962C8B-B14F-4D97-AF65-F5344CB8AC3E}">
        <p14:creationId xmlns:p14="http://schemas.microsoft.com/office/powerpoint/2010/main" val="31020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10</a:t>
            </a:fld>
            <a:endParaRPr lang="en-GB"/>
          </a:p>
        </p:txBody>
      </p:sp>
    </p:spTree>
    <p:extLst>
      <p:ext uri="{BB962C8B-B14F-4D97-AF65-F5344CB8AC3E}">
        <p14:creationId xmlns:p14="http://schemas.microsoft.com/office/powerpoint/2010/main" val="280547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11</a:t>
            </a:fld>
            <a:endParaRPr lang="en-GB"/>
          </a:p>
        </p:txBody>
      </p:sp>
    </p:spTree>
    <p:extLst>
      <p:ext uri="{BB962C8B-B14F-4D97-AF65-F5344CB8AC3E}">
        <p14:creationId xmlns:p14="http://schemas.microsoft.com/office/powerpoint/2010/main" val="257419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Mentimeter</a:t>
            </a:r>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14</a:t>
            </a:fld>
            <a:endParaRPr lang="en-GB"/>
          </a:p>
        </p:txBody>
      </p:sp>
    </p:spTree>
    <p:extLst>
      <p:ext uri="{BB962C8B-B14F-4D97-AF65-F5344CB8AC3E}">
        <p14:creationId xmlns:p14="http://schemas.microsoft.com/office/powerpoint/2010/main" val="84778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15</a:t>
            </a:fld>
            <a:endParaRPr lang="en-GB"/>
          </a:p>
        </p:txBody>
      </p:sp>
    </p:spTree>
    <p:extLst>
      <p:ext uri="{BB962C8B-B14F-4D97-AF65-F5344CB8AC3E}">
        <p14:creationId xmlns:p14="http://schemas.microsoft.com/office/powerpoint/2010/main" val="72718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B1DF2-7922-5B39-4939-6D62DFDE4F9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AF867CA-25D2-204A-F7F4-7984F1F9A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160BD97-EDCD-386C-7DB8-DE01FACDC24F}"/>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5" name="Footer Placeholder 4">
            <a:extLst>
              <a:ext uri="{FF2B5EF4-FFF2-40B4-BE49-F238E27FC236}">
                <a16:creationId xmlns:a16="http://schemas.microsoft.com/office/drawing/2014/main" id="{E57200AA-AAC6-784F-2AF3-619F146DA0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80B814-8430-DAD4-3A82-5A2C544618C5}"/>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656511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89EA-463B-EF37-82AE-4B6D05B14EA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F36A7A-DA5A-034C-6AC8-1C870B6346F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6693F1-CE14-45FE-3FB9-920324AB4F4B}"/>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5" name="Footer Placeholder 4">
            <a:extLst>
              <a:ext uri="{FF2B5EF4-FFF2-40B4-BE49-F238E27FC236}">
                <a16:creationId xmlns:a16="http://schemas.microsoft.com/office/drawing/2014/main" id="{9D951090-9E10-1787-2298-D6CDAEC010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1CA043-7340-63B3-F879-0757022A68F2}"/>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188320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FB1C4E-1E1F-39AC-E37D-3C0269CEC73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B7DDF3-345D-4C27-289F-430DAAE719D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4494B9-FE5C-8E83-8EAD-1E93B763CD39}"/>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5" name="Footer Placeholder 4">
            <a:extLst>
              <a:ext uri="{FF2B5EF4-FFF2-40B4-BE49-F238E27FC236}">
                <a16:creationId xmlns:a16="http://schemas.microsoft.com/office/drawing/2014/main" id="{E603F63F-29F0-2B9F-CC22-11615AE0A5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7ABC17-77B8-E4A6-4538-F93329AFA020}"/>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867577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27/02/2025</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51131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27/02/2025</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2621777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27/02/2025</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2939559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27/02/2025</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020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27/02/2025</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16991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DB871-E139-E66C-E570-6149BC673F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CABC897-E765-AB7C-79C6-B837DF2A07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8DAFFD-61DA-D2C0-CCC3-9C6732FEBEC5}"/>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5" name="Footer Placeholder 4">
            <a:extLst>
              <a:ext uri="{FF2B5EF4-FFF2-40B4-BE49-F238E27FC236}">
                <a16:creationId xmlns:a16="http://schemas.microsoft.com/office/drawing/2014/main" id="{414C9540-EE6D-F7BC-9438-0BA1006B4A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D30A01-0EA7-A99B-82E9-2BA90C5C34D9}"/>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12394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2775-D2BE-B725-47A3-FEF19E88E6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2213C4D-57EA-1116-B7D4-824FFBB402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6FF774-CAB0-D94E-7D90-BA00F61170F8}"/>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5" name="Footer Placeholder 4">
            <a:extLst>
              <a:ext uri="{FF2B5EF4-FFF2-40B4-BE49-F238E27FC236}">
                <a16:creationId xmlns:a16="http://schemas.microsoft.com/office/drawing/2014/main" id="{FC3B60AC-4272-13C4-1B4E-40E51BC9CA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B96BB5-A1B9-4FDE-318B-C5E6386999B6}"/>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23945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90242-ABF7-C2CE-2731-871A003B2E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6FBAD95-EE42-6FB6-A06F-DC0CD044A95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E1A1F6D-E25A-FF64-C9F0-0730D2A281F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507FADC-F6BE-88E6-0526-FE7104A0C324}"/>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6" name="Footer Placeholder 5">
            <a:extLst>
              <a:ext uri="{FF2B5EF4-FFF2-40B4-BE49-F238E27FC236}">
                <a16:creationId xmlns:a16="http://schemas.microsoft.com/office/drawing/2014/main" id="{9CE94EA1-F492-4185-5CF8-8F46FF727C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529E14-D726-EF35-F32F-2F0873D9EED3}"/>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436685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044A-E71F-DE2F-825A-B018D13FBBC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5F3BC6-0006-0C8B-5806-A5C51FED2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47DFA68-760A-0DEF-6D75-E8301B3185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3A4A948-DE5A-BC79-C7DC-5A8E54E64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63E24C3-5D51-D0AD-8069-A48BC8E8C7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4057B20-2379-05EE-5D6F-352464DE18B2}"/>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8" name="Footer Placeholder 7">
            <a:extLst>
              <a:ext uri="{FF2B5EF4-FFF2-40B4-BE49-F238E27FC236}">
                <a16:creationId xmlns:a16="http://schemas.microsoft.com/office/drawing/2014/main" id="{6FF26D11-4C75-99AD-7386-7DF8ADABA87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F51B68B-EBC3-8DBB-B023-DD5ED9265CE1}"/>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71971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412F-C4C7-0441-3EBC-03A9D5AC987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440C5DE-B9E2-D957-5D23-D3752705D8EF}"/>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4" name="Footer Placeholder 3">
            <a:extLst>
              <a:ext uri="{FF2B5EF4-FFF2-40B4-BE49-F238E27FC236}">
                <a16:creationId xmlns:a16="http://schemas.microsoft.com/office/drawing/2014/main" id="{A80D11BA-E8E4-BD1C-F0AD-5D699FE82E6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77BAF8-C564-6B6D-F7DE-70AD2B28BAED}"/>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041096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F3089F-F57E-38AE-4956-47C9C73D8FD7}"/>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3" name="Footer Placeholder 2">
            <a:extLst>
              <a:ext uri="{FF2B5EF4-FFF2-40B4-BE49-F238E27FC236}">
                <a16:creationId xmlns:a16="http://schemas.microsoft.com/office/drawing/2014/main" id="{9158A2F8-8400-0929-797A-11105BBBC3B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F804A51-D77E-F0EF-DC41-69D0998CB296}"/>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675333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EC3C-B8F3-4941-E601-2AF15E96E8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44C7F5-364D-44CF-84D9-EF75DC9862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B8DFF08-AF7D-7B2F-6860-4AA9CC8CC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D9D09B9-2D9A-8E4B-9293-0CA4CD1E43B4}"/>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6" name="Footer Placeholder 5">
            <a:extLst>
              <a:ext uri="{FF2B5EF4-FFF2-40B4-BE49-F238E27FC236}">
                <a16:creationId xmlns:a16="http://schemas.microsoft.com/office/drawing/2014/main" id="{2CD783FD-2A74-27F8-0C74-C52F840168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651450-E557-39BA-7A81-7CBEE6D30E55}"/>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27955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CB4A-DFCE-9F6B-D8E3-69428B6B69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168253C-24F0-C81B-8C8D-9F059EE92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2CAE9B-E91F-1EBD-5A0E-D27BF11CA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C57640-BC51-02A8-0F59-0BFD5E91F516}"/>
              </a:ext>
            </a:extLst>
          </p:cNvPr>
          <p:cNvSpPr>
            <a:spLocks noGrp="1"/>
          </p:cNvSpPr>
          <p:nvPr>
            <p:ph type="dt" sz="half" idx="10"/>
          </p:nvPr>
        </p:nvSpPr>
        <p:spPr/>
        <p:txBody>
          <a:bodyPr/>
          <a:lstStyle/>
          <a:p>
            <a:fld id="{BB5CF28D-EE76-4C0C-BBE0-E6D1637E887F}" type="datetimeFigureOut">
              <a:rPr lang="en-GB" smtClean="0"/>
              <a:t>27/02/2025</a:t>
            </a:fld>
            <a:endParaRPr lang="en-GB"/>
          </a:p>
        </p:txBody>
      </p:sp>
      <p:sp>
        <p:nvSpPr>
          <p:cNvPr id="6" name="Footer Placeholder 5">
            <a:extLst>
              <a:ext uri="{FF2B5EF4-FFF2-40B4-BE49-F238E27FC236}">
                <a16:creationId xmlns:a16="http://schemas.microsoft.com/office/drawing/2014/main" id="{A927EF1A-1F22-E560-8FDB-155A78D411E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DEFCA5-08AB-0ABD-4B9D-68EC518BF5A1}"/>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41965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8E0457-63D3-AB3C-D810-6E9250D4F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D902D7D-AD5B-C56C-9437-240E3CD370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F9A8E7-EE01-A03D-19CD-671DB879E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CF28D-EE76-4C0C-BBE0-E6D1637E887F}" type="datetimeFigureOut">
              <a:rPr lang="en-GB" smtClean="0"/>
              <a:t>27/02/2025</a:t>
            </a:fld>
            <a:endParaRPr lang="en-GB"/>
          </a:p>
        </p:txBody>
      </p:sp>
      <p:sp>
        <p:nvSpPr>
          <p:cNvPr id="5" name="Footer Placeholder 4">
            <a:extLst>
              <a:ext uri="{FF2B5EF4-FFF2-40B4-BE49-F238E27FC236}">
                <a16:creationId xmlns:a16="http://schemas.microsoft.com/office/drawing/2014/main" id="{085268C1-C4DE-8E13-BF1E-80F8030BD5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565D18C-4C67-59E2-594C-A49C4CD465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4EDE2-9A51-4F7A-AE20-671CE5666BB3}" type="slidenum">
              <a:rPr lang="en-GB" smtClean="0"/>
              <a:t>‹#›</a:t>
            </a:fld>
            <a:endParaRPr lang="en-GB"/>
          </a:p>
        </p:txBody>
      </p:sp>
    </p:spTree>
    <p:extLst>
      <p:ext uri="{BB962C8B-B14F-4D97-AF65-F5344CB8AC3E}">
        <p14:creationId xmlns:p14="http://schemas.microsoft.com/office/powerpoint/2010/main" val="219218667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www.esri.com/en-us/what-is-gis/overview#liSwitcher"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hyperlink" Target="https://ukdataservice.ac.uk/training-events/"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crimrxiv.com/pub/slkb1v54/release/1"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tubecreature.com/#/livesontheline/current/same/U/*/FFTFTF/11.469326848406268/-0.1622/51.5142/"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www.e-education.psu/edu/geog486/l4_p7.html" TargetMode="External"/><Relationship Id="rId5" Type="http://schemas.openxmlformats.org/officeDocument/2006/relationships/image" Target="../media/image23.png"/><Relationship Id="rId4" Type="http://schemas.openxmlformats.org/officeDocument/2006/relationships/hyperlink" Target="https://gisgeography.com/maup-modifiable-areal-unit-proble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hyperlink" Target="https://www.rawpixel.com/image/136605/premium-photo-image-alone-asian-black-hair" TargetMode="External"/><Relationship Id="rId4" Type="http://schemas.openxmlformats.org/officeDocument/2006/relationships/image" Target="../media/image32.jp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UKDataServiceOpen/Crime_Data_in_R"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8" Type="http://schemas.openxmlformats.org/officeDocument/2006/relationships/hyperlink" Target="https://www.crimrxiv.com/pub/slkb1v54/release/1" TargetMode="External"/><Relationship Id="rId3" Type="http://schemas.openxmlformats.org/officeDocument/2006/relationships/hyperlink" Target="https://www.researchgate.net/profile/Athanasios-Dermanis/publication/233387161_Coordinates_and_Reference_Systems_in_Greek/links/0912f50a149d9568b7000000/Coordinates-and-Reference-Systems-in-Greek.pdf" TargetMode="External"/><Relationship Id="rId7" Type="http://schemas.openxmlformats.org/officeDocument/2006/relationships/hyperlink" Target="https://www.ed.ac.uk/files/imports/fileManager/chainey.pdf" TargetMode="External"/><Relationship Id="rId2" Type="http://schemas.openxmlformats.org/officeDocument/2006/relationships/hyperlink" Target="https://blog.ukdataservice.ac.uk/gis-spatial-data/" TargetMode="External"/><Relationship Id="rId1" Type="http://schemas.openxmlformats.org/officeDocument/2006/relationships/slideLayout" Target="../slideLayouts/slideLayout15.xml"/><Relationship Id="rId6" Type="http://schemas.openxmlformats.org/officeDocument/2006/relationships/hyperlink" Target="https://core.ac.uk/download/pdf/161890428.pdf" TargetMode="External"/><Relationship Id="rId11" Type="http://schemas.openxmlformats.org/officeDocument/2006/relationships/hyperlink" Target="https://engaging-data.com/country-centered-map-projections/" TargetMode="External"/><Relationship Id="rId5" Type="http://schemas.openxmlformats.org/officeDocument/2006/relationships/hyperlink" Target="https://link.springer.com/chapter/10.1007/978-0-387-77650-7_2" TargetMode="External"/><Relationship Id="rId10" Type="http://schemas.openxmlformats.org/officeDocument/2006/relationships/hyperlink" Target="https://www.sciencedirect.com/topics/earth-and-planetary-sciences/modifiable-areal-unit-problem" TargetMode="External"/><Relationship Id="rId4" Type="http://schemas.openxmlformats.org/officeDocument/2006/relationships/hyperlink" Target="https://link.springer.com/chapter/10.1007/978-3-642-03647-7_5" TargetMode="External"/><Relationship Id="rId9" Type="http://schemas.openxmlformats.org/officeDocument/2006/relationships/hyperlink" Target="https://tubecreature.com/#/livesontheline/current/same/U/*/FFTFTF/11.469326848406268/-0.1622/51.5142/"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mailto:nadia.kennar@manchester.ac.uk"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user/UKDATASERVICE"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noRot="1" noMove="1" noResize="1" noEditPoints="1" noAdjustHandles="1" noChangeArrowheads="1" noChangeShapeType="1"/>
          </p:cNvSpPr>
          <p:nvPr>
            <p:ph type="title"/>
          </p:nvPr>
        </p:nvSpPr>
        <p:spPr>
          <a:xfrm>
            <a:off x="831850" y="1027165"/>
            <a:ext cx="5264150" cy="2578867"/>
          </a:xfrm>
        </p:spPr>
        <p:txBody>
          <a:bodyPr>
            <a:normAutofit/>
          </a:bodyPr>
          <a:lstStyle/>
          <a:p>
            <a:r>
              <a:rPr lang="en-US" dirty="0">
                <a:solidFill>
                  <a:srgbClr val="7030A0"/>
                </a:solidFill>
                <a:latin typeface="Arial" panose="020B0604020202020204" pitchFamily="34" charset="0"/>
                <a:cs typeface="Arial" panose="020B0604020202020204" pitchFamily="34" charset="0"/>
              </a:rPr>
              <a:t>Mapping Crime Data in R: </a:t>
            </a:r>
            <a:br>
              <a:rPr lang="en-US" dirty="0">
                <a:solidFill>
                  <a:srgbClr val="7030A0"/>
                </a:solidFill>
                <a:latin typeface="Arial" panose="020B0604020202020204" pitchFamily="34" charset="0"/>
                <a:cs typeface="Arial" panose="020B0604020202020204" pitchFamily="34" charset="0"/>
              </a:rPr>
            </a:br>
            <a:r>
              <a:rPr lang="en-US" sz="2800" dirty="0">
                <a:solidFill>
                  <a:srgbClr val="7030A0"/>
                </a:solidFill>
                <a:latin typeface="Arial" panose="020B0604020202020204" pitchFamily="34" charset="0"/>
                <a:cs typeface="Arial" panose="020B0604020202020204" pitchFamily="34" charset="0"/>
              </a:rPr>
              <a:t>An Introduction to GIS and Spatial Data </a:t>
            </a:r>
            <a:r>
              <a:rPr lang="en-US" sz="2400" dirty="0">
                <a:solidFill>
                  <a:srgbClr val="7030A0"/>
                </a:solidFill>
                <a:latin typeface="Arial" panose="020B0604020202020204" pitchFamily="34" charset="0"/>
                <a:cs typeface="Arial" panose="020B0604020202020204" pitchFamily="34" charset="0"/>
              </a:rPr>
              <a:t>(17</a:t>
            </a:r>
            <a:r>
              <a:rPr lang="en-US" sz="2400" baseline="30000" dirty="0">
                <a:solidFill>
                  <a:srgbClr val="7030A0"/>
                </a:solidFill>
                <a:latin typeface="Arial" panose="020B0604020202020204" pitchFamily="34" charset="0"/>
                <a:cs typeface="Arial" panose="020B0604020202020204" pitchFamily="34" charset="0"/>
              </a:rPr>
              <a:t>th</a:t>
            </a:r>
            <a:r>
              <a:rPr lang="en-US" sz="2400" dirty="0">
                <a:solidFill>
                  <a:srgbClr val="7030A0"/>
                </a:solidFill>
                <a:latin typeface="Arial" panose="020B0604020202020204" pitchFamily="34" charset="0"/>
                <a:cs typeface="Arial" panose="020B0604020202020204" pitchFamily="34" charset="0"/>
              </a:rPr>
              <a:t> and 18</a:t>
            </a:r>
            <a:r>
              <a:rPr lang="en-US" sz="2400" baseline="30000" dirty="0">
                <a:solidFill>
                  <a:srgbClr val="7030A0"/>
                </a:solidFill>
                <a:latin typeface="Arial" panose="020B0604020202020204" pitchFamily="34" charset="0"/>
                <a:cs typeface="Arial" panose="020B0604020202020204" pitchFamily="34" charset="0"/>
              </a:rPr>
              <a:t>th</a:t>
            </a:r>
            <a:r>
              <a:rPr lang="en-US" sz="2400" dirty="0">
                <a:solidFill>
                  <a:srgbClr val="7030A0"/>
                </a:solidFill>
                <a:latin typeface="Arial" panose="020B0604020202020204" pitchFamily="34" charset="0"/>
                <a:cs typeface="Arial" panose="020B0604020202020204" pitchFamily="34" charset="0"/>
              </a:rPr>
              <a:t> of March 2025)</a:t>
            </a:r>
            <a:endParaRPr lang="en-US" dirty="0">
              <a:solidFill>
                <a:srgbClr val="7030A0"/>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B23607BC-A661-1942-930C-8EB3C9C8AFDE}"/>
              </a:ext>
            </a:extLst>
          </p:cNvPr>
          <p:cNvSpPr>
            <a:spLocks noGrp="1" noRot="1" noMove="1" noResize="1" noEditPoints="1" noAdjustHandles="1" noChangeArrowheads="1" noChangeShapeType="1"/>
          </p:cNvSpPr>
          <p:nvPr>
            <p:ph type="body" idx="1"/>
          </p:nvPr>
        </p:nvSpPr>
        <p:spPr/>
        <p:txBody>
          <a:bodyPr/>
          <a:lstStyle/>
          <a:p>
            <a:r>
              <a:rPr lang="en-GB" dirty="0"/>
              <a:t>Nadia Kennar, Research Associate at the UK Data Service (Cathie Marsh Institute, UoM) </a:t>
            </a:r>
            <a:endParaRPr lang="en-US" dirty="0"/>
          </a:p>
        </p:txBody>
      </p:sp>
      <p:sp>
        <p:nvSpPr>
          <p:cNvPr id="11" name="Rectangle 10"/>
          <p:cNvSpPr>
            <a:spLocks noGrp="1" noRot="1" noMove="1" noResize="1" noEditPoints="1" noAdjustHandles="1" noChangeArrowheads="1" noChangeShapeType="1"/>
          </p:cNvSpPr>
          <p:nvPr/>
        </p:nvSpPr>
        <p:spPr>
          <a:xfrm>
            <a:off x="1208069" y="6479114"/>
            <a:ext cx="6690633" cy="246221"/>
          </a:xfrm>
          <a:prstGeom prst="rect">
            <a:avLst/>
          </a:prstGeom>
        </p:spPr>
        <p:txBody>
          <a:bodyPr wrap="square">
            <a:spAutoFit/>
          </a:bodyPr>
          <a:lstStyle/>
          <a:p>
            <a:pPr algn="r"/>
            <a:r>
              <a:rPr lang="en-GB" sz="1000" dirty="0">
                <a:solidFill>
                  <a:prstClr val="black"/>
                </a:solidFill>
                <a:latin typeface="Arial" panose="020B0604020202020204" pitchFamily="34" charset="0"/>
                <a:cs typeface="Arial" panose="020B0604020202020204" pitchFamily="34" charset="0"/>
              </a:rPr>
              <a:t>Copyright © 2025 University of Manchester, Cathie Marsh Institute, UK Data Service. </a:t>
            </a:r>
            <a:endParaRPr lang="en-GB" sz="1000" dirty="0"/>
          </a:p>
        </p:txBody>
      </p:sp>
      <p:pic>
        <p:nvPicPr>
          <p:cNvPr id="10" name="Picture Placeholder 9" descr="Hot spot map of criminal activity in the area of Surrey. This map was created using the Leaflet package from RStudios, the workshop summarises how to create these type of maps in the second half ">
            <a:extLst>
              <a:ext uri="{FF2B5EF4-FFF2-40B4-BE49-F238E27FC236}">
                <a16:creationId xmlns:a16="http://schemas.microsoft.com/office/drawing/2014/main" id="{77B6C8CD-79A8-4F4D-9098-D3307EC09831}"/>
              </a:ext>
            </a:extLst>
          </p:cNvPr>
          <p:cNvPicPr>
            <a:picLocks noGrp="1" noRot="1" noChangeAspect="1" noMove="1" noResize="1" noEditPoints="1" noAdjustHandles="1" noChangeArrowheads="1" noChangeShapeType="1" noCrop="1"/>
          </p:cNvPicPr>
          <p:nvPr>
            <p:ph type="pic" idx="13"/>
          </p:nvPr>
        </p:nvPicPr>
        <p:blipFill>
          <a:blip r:embed="rId3"/>
          <a:srcRect l="15357" r="15357"/>
          <a:stretch>
            <a:fillRect/>
          </a:stretch>
        </p:blipFill>
        <p:spPr/>
      </p:pic>
      <p:sp>
        <p:nvSpPr>
          <p:cNvPr id="3" name="Slide Number Placeholder 2">
            <a:extLst>
              <a:ext uri="{FF2B5EF4-FFF2-40B4-BE49-F238E27FC236}">
                <a16:creationId xmlns:a16="http://schemas.microsoft.com/office/drawing/2014/main" id="{89B40B0B-BDD4-934E-8690-7D00D9EAE6BA}"/>
              </a:ext>
            </a:extLst>
          </p:cNvPr>
          <p:cNvSpPr>
            <a:spLocks noGrp="1" noRot="1" noMove="1" noResize="1" noEditPoints="1" noAdjustHandles="1" noChangeArrowheads="1" noChangeShapeType="1"/>
          </p:cNvSpPr>
          <p:nvPr>
            <p:ph type="sldNum" sz="quarter" idx="12"/>
          </p:nvPr>
        </p:nvSpPr>
        <p:spPr/>
        <p:txBody>
          <a:bodyPr/>
          <a:lstStyle/>
          <a:p>
            <a:fld id="{016687C5-7511-7743-B429-3BDBE272F28B}" type="slidenum">
              <a:rPr lang="en-US" smtClean="0"/>
              <a:t>1</a:t>
            </a:fld>
            <a:endParaRPr lang="en-US"/>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B71B-9598-E532-9C3C-B35F6F99070B}"/>
              </a:ext>
            </a:extLst>
          </p:cNvPr>
          <p:cNvSpPr>
            <a:spLocks noGrp="1"/>
          </p:cNvSpPr>
          <p:nvPr>
            <p:ph type="title"/>
          </p:nvPr>
        </p:nvSpPr>
        <p:spPr>
          <a:xfrm>
            <a:off x="670249" y="-1175881"/>
            <a:ext cx="9977271" cy="548819"/>
          </a:xfrm>
        </p:spPr>
        <p:txBody>
          <a:bodyPr/>
          <a:lstStyle/>
          <a:p>
            <a:r>
              <a:rPr lang="en-US" dirty="0"/>
              <a:t>example</a:t>
            </a:r>
          </a:p>
        </p:txBody>
      </p:sp>
      <p:graphicFrame>
        <p:nvGraphicFramePr>
          <p:cNvPr id="5" name="Table 4">
            <a:extLst>
              <a:ext uri="{FF2B5EF4-FFF2-40B4-BE49-F238E27FC236}">
                <a16:creationId xmlns:a16="http://schemas.microsoft.com/office/drawing/2014/main" id="{E2967191-6195-0CAE-1DAC-628F4D00BDF0}"/>
              </a:ext>
            </a:extLst>
          </p:cNvPr>
          <p:cNvGraphicFramePr>
            <a:graphicFrameLocks noGrp="1"/>
          </p:cNvGraphicFramePr>
          <p:nvPr>
            <p:extLst>
              <p:ext uri="{D42A27DB-BD31-4B8C-83A1-F6EECF244321}">
                <p14:modId xmlns:p14="http://schemas.microsoft.com/office/powerpoint/2010/main" val="2759758031"/>
              </p:ext>
            </p:extLst>
          </p:nvPr>
        </p:nvGraphicFramePr>
        <p:xfrm>
          <a:off x="1244184" y="889998"/>
          <a:ext cx="3929395" cy="4160448"/>
        </p:xfrm>
        <a:graphic>
          <a:graphicData uri="http://schemas.openxmlformats.org/drawingml/2006/table">
            <a:tbl>
              <a:tblPr firstRow="1" bandRow="1">
                <a:tableStyleId>{5C22544A-7EE6-4342-B048-85BDC9FD1C3A}</a:tableStyleId>
              </a:tblPr>
              <a:tblGrid>
                <a:gridCol w="2487780">
                  <a:extLst>
                    <a:ext uri="{9D8B030D-6E8A-4147-A177-3AD203B41FA5}">
                      <a16:colId xmlns:a16="http://schemas.microsoft.com/office/drawing/2014/main" val="1386284420"/>
                    </a:ext>
                  </a:extLst>
                </a:gridCol>
                <a:gridCol w="1441615">
                  <a:extLst>
                    <a:ext uri="{9D8B030D-6E8A-4147-A177-3AD203B41FA5}">
                      <a16:colId xmlns:a16="http://schemas.microsoft.com/office/drawing/2014/main" val="1724201223"/>
                    </a:ext>
                  </a:extLst>
                </a:gridCol>
              </a:tblGrid>
              <a:tr h="462208">
                <a:tc>
                  <a:txBody>
                    <a:bodyPr/>
                    <a:lstStyle/>
                    <a:p>
                      <a:r>
                        <a:rPr lang="en-US" dirty="0">
                          <a:solidFill>
                            <a:schemeClr val="tx1"/>
                          </a:solidFill>
                        </a:rPr>
                        <a:t>City</a:t>
                      </a:r>
                    </a:p>
                  </a:txBody>
                  <a:tcPr/>
                </a:tc>
                <a:tc>
                  <a:txBody>
                    <a:bodyPr/>
                    <a:lstStyle/>
                    <a:p>
                      <a:r>
                        <a:rPr lang="en-US" dirty="0">
                          <a:solidFill>
                            <a:schemeClr val="tx1"/>
                          </a:solidFill>
                        </a:rPr>
                        <a:t>Score</a:t>
                      </a:r>
                    </a:p>
                  </a:txBody>
                  <a:tcPr/>
                </a:tc>
                <a:extLst>
                  <a:ext uri="{0D108BD9-81ED-4DB2-BD59-A6C34878D82A}">
                    <a16:rowId xmlns:a16="http://schemas.microsoft.com/office/drawing/2014/main" val="319362722"/>
                  </a:ext>
                </a:extLst>
              </a:tr>
              <a:tr h="356673">
                <a:tc>
                  <a:txBody>
                    <a:bodyPr/>
                    <a:lstStyle/>
                    <a:p>
                      <a:r>
                        <a:rPr lang="en-GB" sz="1800" b="0" i="0" kern="1200" dirty="0">
                          <a:solidFill>
                            <a:schemeClr val="tx1"/>
                          </a:solidFill>
                          <a:effectLst/>
                          <a:latin typeface="+mn-lt"/>
                          <a:ea typeface="+mn-ea"/>
                          <a:cs typeface="+mn-cs"/>
                        </a:rPr>
                        <a:t>Cupertino</a:t>
                      </a:r>
                    </a:p>
                  </a:txBody>
                  <a:tcPr/>
                </a:tc>
                <a:tc>
                  <a:txBody>
                    <a:bodyPr/>
                    <a:lstStyle/>
                    <a:p>
                      <a:r>
                        <a:rPr lang="en-US" b="0" dirty="0">
                          <a:solidFill>
                            <a:schemeClr val="tx1"/>
                          </a:solidFill>
                        </a:rPr>
                        <a:t>17.2</a:t>
                      </a:r>
                    </a:p>
                  </a:txBody>
                  <a:tcPr/>
                </a:tc>
                <a:extLst>
                  <a:ext uri="{0D108BD9-81ED-4DB2-BD59-A6C34878D82A}">
                    <a16:rowId xmlns:a16="http://schemas.microsoft.com/office/drawing/2014/main" val="3053356934"/>
                  </a:ext>
                </a:extLst>
              </a:tr>
              <a:tr h="139220">
                <a:tc>
                  <a:txBody>
                    <a:bodyPr/>
                    <a:lstStyle/>
                    <a:p>
                      <a:r>
                        <a:rPr lang="en-GB" sz="1800" b="0" i="0" kern="1200" dirty="0">
                          <a:solidFill>
                            <a:schemeClr val="tx1"/>
                          </a:solidFill>
                          <a:effectLst/>
                          <a:latin typeface="+mn-lt"/>
                          <a:ea typeface="+mn-ea"/>
                          <a:cs typeface="+mn-cs"/>
                        </a:rPr>
                        <a:t>Doha</a:t>
                      </a:r>
                      <a:endParaRPr lang="en-US" b="0" dirty="0">
                        <a:solidFill>
                          <a:schemeClr val="tx1"/>
                        </a:solidFill>
                      </a:endParaRPr>
                    </a:p>
                  </a:txBody>
                  <a:tcPr/>
                </a:tc>
                <a:tc>
                  <a:txBody>
                    <a:bodyPr/>
                    <a:lstStyle/>
                    <a:p>
                      <a:r>
                        <a:rPr lang="en-US" b="0" dirty="0">
                          <a:solidFill>
                            <a:schemeClr val="tx1"/>
                          </a:solidFill>
                        </a:rPr>
                        <a:t>13.5</a:t>
                      </a:r>
                    </a:p>
                  </a:txBody>
                  <a:tcPr/>
                </a:tc>
                <a:extLst>
                  <a:ext uri="{0D108BD9-81ED-4DB2-BD59-A6C34878D82A}">
                    <a16:rowId xmlns:a16="http://schemas.microsoft.com/office/drawing/2014/main" val="75694224"/>
                  </a:ext>
                </a:extLst>
              </a:tr>
              <a:tr h="370840">
                <a:tc>
                  <a:txBody>
                    <a:bodyPr/>
                    <a:lstStyle/>
                    <a:p>
                      <a:r>
                        <a:rPr lang="en-GB" sz="1800" b="0" i="0" kern="1200" dirty="0">
                          <a:solidFill>
                            <a:schemeClr val="tx1"/>
                          </a:solidFill>
                          <a:effectLst/>
                          <a:latin typeface="+mn-lt"/>
                          <a:ea typeface="+mn-ea"/>
                          <a:cs typeface="+mn-cs"/>
                        </a:rPr>
                        <a:t>Dubai,</a:t>
                      </a:r>
                      <a:endParaRPr lang="en-US" b="0" dirty="0">
                        <a:solidFill>
                          <a:schemeClr val="tx1"/>
                        </a:solidFill>
                      </a:endParaRPr>
                    </a:p>
                  </a:txBody>
                  <a:tcPr/>
                </a:tc>
                <a:tc>
                  <a:txBody>
                    <a:bodyPr/>
                    <a:lstStyle/>
                    <a:p>
                      <a:r>
                        <a:rPr lang="en-US" b="0" dirty="0">
                          <a:solidFill>
                            <a:schemeClr val="tx1"/>
                          </a:solidFill>
                        </a:rPr>
                        <a:t>22.4</a:t>
                      </a:r>
                    </a:p>
                  </a:txBody>
                  <a:tcPr/>
                </a:tc>
                <a:extLst>
                  <a:ext uri="{0D108BD9-81ED-4DB2-BD59-A6C34878D82A}">
                    <a16:rowId xmlns:a16="http://schemas.microsoft.com/office/drawing/2014/main" val="4048670183"/>
                  </a:ext>
                </a:extLst>
              </a:tr>
              <a:tr h="370840">
                <a:tc>
                  <a:txBody>
                    <a:bodyPr/>
                    <a:lstStyle/>
                    <a:p>
                      <a:r>
                        <a:rPr lang="en-GB" sz="1800" b="0" i="0" kern="1200" dirty="0">
                          <a:solidFill>
                            <a:schemeClr val="tx1"/>
                          </a:solidFill>
                          <a:effectLst/>
                          <a:latin typeface="+mn-lt"/>
                          <a:ea typeface="+mn-ea"/>
                          <a:cs typeface="+mn-cs"/>
                        </a:rPr>
                        <a:t>Geneva</a:t>
                      </a:r>
                      <a:endParaRPr lang="en-US" b="0" dirty="0">
                        <a:solidFill>
                          <a:schemeClr val="tx1"/>
                        </a:solidFill>
                      </a:endParaRPr>
                    </a:p>
                  </a:txBody>
                  <a:tcPr/>
                </a:tc>
                <a:tc>
                  <a:txBody>
                    <a:bodyPr/>
                    <a:lstStyle/>
                    <a:p>
                      <a:r>
                        <a:rPr lang="en-US" b="0" dirty="0">
                          <a:solidFill>
                            <a:schemeClr val="tx1"/>
                          </a:solidFill>
                        </a:rPr>
                        <a:t>11.5</a:t>
                      </a:r>
                    </a:p>
                  </a:txBody>
                  <a:tcPr/>
                </a:tc>
                <a:extLst>
                  <a:ext uri="{0D108BD9-81ED-4DB2-BD59-A6C34878D82A}">
                    <a16:rowId xmlns:a16="http://schemas.microsoft.com/office/drawing/2014/main" val="2136240587"/>
                  </a:ext>
                </a:extLst>
              </a:tr>
              <a:tr h="370840">
                <a:tc>
                  <a:txBody>
                    <a:bodyPr/>
                    <a:lstStyle/>
                    <a:p>
                      <a:r>
                        <a:rPr lang="en-GB" sz="1800" b="0" i="0" kern="1200" dirty="0">
                          <a:solidFill>
                            <a:schemeClr val="tx1"/>
                          </a:solidFill>
                          <a:effectLst/>
                          <a:latin typeface="+mn-lt"/>
                          <a:ea typeface="+mn-ea"/>
                          <a:cs typeface="+mn-cs"/>
                        </a:rPr>
                        <a:t>Hong Kong</a:t>
                      </a:r>
                      <a:endParaRPr lang="en-US" b="0" dirty="0">
                        <a:solidFill>
                          <a:schemeClr val="tx1"/>
                        </a:solidFill>
                      </a:endParaRPr>
                    </a:p>
                  </a:txBody>
                  <a:tcPr/>
                </a:tc>
                <a:tc>
                  <a:txBody>
                    <a:bodyPr/>
                    <a:lstStyle/>
                    <a:p>
                      <a:r>
                        <a:rPr lang="en-US" b="0" dirty="0">
                          <a:solidFill>
                            <a:schemeClr val="tx1"/>
                          </a:solidFill>
                        </a:rPr>
                        <a:t>78.3</a:t>
                      </a:r>
                    </a:p>
                  </a:txBody>
                  <a:tcPr/>
                </a:tc>
                <a:extLst>
                  <a:ext uri="{0D108BD9-81ED-4DB2-BD59-A6C34878D82A}">
                    <a16:rowId xmlns:a16="http://schemas.microsoft.com/office/drawing/2014/main" val="1848522740"/>
                  </a:ext>
                </a:extLst>
              </a:tr>
              <a:tr h="370840">
                <a:tc>
                  <a:txBody>
                    <a:bodyPr/>
                    <a:lstStyle/>
                    <a:p>
                      <a:r>
                        <a:rPr lang="en-GB" sz="1800" b="0" i="0" kern="1200" dirty="0">
                          <a:solidFill>
                            <a:schemeClr val="tx1"/>
                          </a:solidFill>
                          <a:effectLst/>
                          <a:latin typeface="+mn-lt"/>
                          <a:ea typeface="+mn-ea"/>
                          <a:cs typeface="+mn-cs"/>
                        </a:rPr>
                        <a:t>Luxembourg City</a:t>
                      </a:r>
                      <a:endParaRPr lang="en-US" b="0" dirty="0">
                        <a:solidFill>
                          <a:schemeClr val="tx1"/>
                        </a:solidFill>
                      </a:endParaRPr>
                    </a:p>
                  </a:txBody>
                  <a:tcPr/>
                </a:tc>
                <a:tc>
                  <a:txBody>
                    <a:bodyPr/>
                    <a:lstStyle/>
                    <a:p>
                      <a:r>
                        <a:rPr lang="en-US" b="0" dirty="0">
                          <a:solidFill>
                            <a:schemeClr val="tx1"/>
                          </a:solidFill>
                        </a:rPr>
                        <a:t>45.3</a:t>
                      </a:r>
                    </a:p>
                  </a:txBody>
                  <a:tcPr/>
                </a:tc>
                <a:extLst>
                  <a:ext uri="{0D108BD9-81ED-4DB2-BD59-A6C34878D82A}">
                    <a16:rowId xmlns:a16="http://schemas.microsoft.com/office/drawing/2014/main" val="2312805545"/>
                  </a:ext>
                </a:extLst>
              </a:tr>
              <a:tr h="370840">
                <a:tc>
                  <a:txBody>
                    <a:bodyPr/>
                    <a:lstStyle/>
                    <a:p>
                      <a:r>
                        <a:rPr lang="en-US" b="0" dirty="0">
                          <a:solidFill>
                            <a:schemeClr val="tx1"/>
                          </a:solidFill>
                        </a:rPr>
                        <a:t>Mountain View</a:t>
                      </a:r>
                    </a:p>
                  </a:txBody>
                  <a:tcPr/>
                </a:tc>
                <a:tc>
                  <a:txBody>
                    <a:bodyPr/>
                    <a:lstStyle/>
                    <a:p>
                      <a:r>
                        <a:rPr lang="en-US" b="0" dirty="0">
                          <a:solidFill>
                            <a:schemeClr val="tx1"/>
                          </a:solidFill>
                        </a:rPr>
                        <a:t>74.2</a:t>
                      </a:r>
                    </a:p>
                  </a:txBody>
                  <a:tcPr/>
                </a:tc>
                <a:extLst>
                  <a:ext uri="{0D108BD9-81ED-4DB2-BD59-A6C34878D82A}">
                    <a16:rowId xmlns:a16="http://schemas.microsoft.com/office/drawing/2014/main" val="1416150064"/>
                  </a:ext>
                </a:extLst>
              </a:tr>
              <a:tr h="370840">
                <a:tc>
                  <a:txBody>
                    <a:bodyPr/>
                    <a:lstStyle/>
                    <a:p>
                      <a:r>
                        <a:rPr lang="en-GB" sz="1800" b="0" i="0" kern="1200" dirty="0">
                          <a:solidFill>
                            <a:schemeClr val="tx1"/>
                          </a:solidFill>
                          <a:effectLst/>
                          <a:latin typeface="+mn-lt"/>
                          <a:ea typeface="+mn-ea"/>
                          <a:cs typeface="+mn-cs"/>
                        </a:rPr>
                        <a:t>San Francisco</a:t>
                      </a:r>
                      <a:endParaRPr lang="en-US" b="0" dirty="0">
                        <a:solidFill>
                          <a:schemeClr val="tx1"/>
                        </a:solidFill>
                      </a:endParaRPr>
                    </a:p>
                  </a:txBody>
                  <a:tcPr/>
                </a:tc>
                <a:tc>
                  <a:txBody>
                    <a:bodyPr/>
                    <a:lstStyle/>
                    <a:p>
                      <a:r>
                        <a:rPr lang="en-US" b="0" dirty="0">
                          <a:solidFill>
                            <a:schemeClr val="tx1"/>
                          </a:solidFill>
                        </a:rPr>
                        <a:t>12.9</a:t>
                      </a:r>
                    </a:p>
                  </a:txBody>
                  <a:tcPr/>
                </a:tc>
                <a:extLst>
                  <a:ext uri="{0D108BD9-81ED-4DB2-BD59-A6C34878D82A}">
                    <a16:rowId xmlns:a16="http://schemas.microsoft.com/office/drawing/2014/main" val="2915804810"/>
                  </a:ext>
                </a:extLst>
              </a:tr>
              <a:tr h="370840">
                <a:tc>
                  <a:txBody>
                    <a:bodyPr/>
                    <a:lstStyle/>
                    <a:p>
                      <a:r>
                        <a:rPr lang="en-GB" sz="1800" b="0" i="0" kern="1200" dirty="0">
                          <a:solidFill>
                            <a:schemeClr val="tx1"/>
                          </a:solidFill>
                          <a:effectLst/>
                          <a:latin typeface="+mn-lt"/>
                          <a:ea typeface="+mn-ea"/>
                          <a:cs typeface="+mn-cs"/>
                        </a:rPr>
                        <a:t>Singapore </a:t>
                      </a:r>
                    </a:p>
                  </a:txBody>
                  <a:tcPr/>
                </a:tc>
                <a:tc>
                  <a:txBody>
                    <a:bodyPr/>
                    <a:lstStyle/>
                    <a:p>
                      <a:r>
                        <a:rPr lang="en-US" b="0" dirty="0">
                          <a:solidFill>
                            <a:schemeClr val="tx1"/>
                          </a:solidFill>
                        </a:rPr>
                        <a:t>56.8</a:t>
                      </a:r>
                    </a:p>
                  </a:txBody>
                  <a:tcPr/>
                </a:tc>
                <a:extLst>
                  <a:ext uri="{0D108BD9-81ED-4DB2-BD59-A6C34878D82A}">
                    <a16:rowId xmlns:a16="http://schemas.microsoft.com/office/drawing/2014/main" val="1509830450"/>
                  </a:ext>
                </a:extLst>
              </a:tr>
              <a:tr h="370840">
                <a:tc>
                  <a:txBody>
                    <a:bodyPr/>
                    <a:lstStyle/>
                    <a:p>
                      <a:r>
                        <a:rPr lang="en-US" b="0" dirty="0">
                          <a:solidFill>
                            <a:schemeClr val="tx1"/>
                          </a:solidFill>
                        </a:rPr>
                        <a:t>Zurich </a:t>
                      </a:r>
                    </a:p>
                  </a:txBody>
                  <a:tcPr/>
                </a:tc>
                <a:tc>
                  <a:txBody>
                    <a:bodyPr/>
                    <a:lstStyle/>
                    <a:p>
                      <a:r>
                        <a:rPr lang="en-US" b="0" dirty="0">
                          <a:solidFill>
                            <a:schemeClr val="tx1"/>
                          </a:solidFill>
                        </a:rPr>
                        <a:t>45.7</a:t>
                      </a:r>
                    </a:p>
                  </a:txBody>
                  <a:tcPr/>
                </a:tc>
                <a:extLst>
                  <a:ext uri="{0D108BD9-81ED-4DB2-BD59-A6C34878D82A}">
                    <a16:rowId xmlns:a16="http://schemas.microsoft.com/office/drawing/2014/main" val="1857135650"/>
                  </a:ext>
                </a:extLst>
              </a:tr>
            </a:tbl>
          </a:graphicData>
        </a:graphic>
      </p:graphicFrame>
      <p:graphicFrame>
        <p:nvGraphicFramePr>
          <p:cNvPr id="8" name="Text Placeholder 2" descr="Example slide showing whether you can answer these two questions with the table ">
            <a:extLst>
              <a:ext uri="{FF2B5EF4-FFF2-40B4-BE49-F238E27FC236}">
                <a16:creationId xmlns:a16="http://schemas.microsoft.com/office/drawing/2014/main" id="{E275F780-E413-67DD-E84A-297AFE0C77AE}"/>
              </a:ext>
            </a:extLst>
          </p:cNvPr>
          <p:cNvGraphicFramePr/>
          <p:nvPr>
            <p:extLst>
              <p:ext uri="{D42A27DB-BD31-4B8C-83A1-F6EECF244321}">
                <p14:modId xmlns:p14="http://schemas.microsoft.com/office/powerpoint/2010/main" val="2722611165"/>
              </p:ext>
            </p:extLst>
          </p:nvPr>
        </p:nvGraphicFramePr>
        <p:xfrm>
          <a:off x="5034520" y="344774"/>
          <a:ext cx="5913296" cy="5677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8873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0EDCD-31D0-79D4-D1BF-40688C03F18B}"/>
              </a:ext>
            </a:extLst>
          </p:cNvPr>
          <p:cNvSpPr>
            <a:spLocks noGrp="1"/>
          </p:cNvSpPr>
          <p:nvPr>
            <p:ph type="title"/>
          </p:nvPr>
        </p:nvSpPr>
        <p:spPr>
          <a:xfrm>
            <a:off x="175476" y="-730840"/>
            <a:ext cx="9977271" cy="548819"/>
          </a:xfrm>
        </p:spPr>
        <p:txBody>
          <a:bodyPr/>
          <a:lstStyle/>
          <a:p>
            <a:r>
              <a:rPr lang="en-US" dirty="0"/>
              <a:t>Spatial data example</a:t>
            </a:r>
          </a:p>
        </p:txBody>
      </p:sp>
      <p:graphicFrame>
        <p:nvGraphicFramePr>
          <p:cNvPr id="2" name="Table 1">
            <a:extLst>
              <a:ext uri="{FF2B5EF4-FFF2-40B4-BE49-F238E27FC236}">
                <a16:creationId xmlns:a16="http://schemas.microsoft.com/office/drawing/2014/main" id="{C429C950-DF45-3DF9-0D2A-DA27C211F398}"/>
              </a:ext>
            </a:extLst>
          </p:cNvPr>
          <p:cNvGraphicFramePr>
            <a:graphicFrameLocks noGrp="1"/>
          </p:cNvGraphicFramePr>
          <p:nvPr>
            <p:extLst>
              <p:ext uri="{D42A27DB-BD31-4B8C-83A1-F6EECF244321}">
                <p14:modId xmlns:p14="http://schemas.microsoft.com/office/powerpoint/2010/main" val="1745425175"/>
              </p:ext>
            </p:extLst>
          </p:nvPr>
        </p:nvGraphicFramePr>
        <p:xfrm>
          <a:off x="314794" y="232631"/>
          <a:ext cx="9698636" cy="5516808"/>
        </p:xfrm>
        <a:graphic>
          <a:graphicData uri="http://schemas.openxmlformats.org/drawingml/2006/table">
            <a:tbl>
              <a:tblPr firstRow="1" bandRow="1">
                <a:tableStyleId>{5C22544A-7EE6-4342-B048-85BDC9FD1C3A}</a:tableStyleId>
              </a:tblPr>
              <a:tblGrid>
                <a:gridCol w="1820043">
                  <a:extLst>
                    <a:ext uri="{9D8B030D-6E8A-4147-A177-3AD203B41FA5}">
                      <a16:colId xmlns:a16="http://schemas.microsoft.com/office/drawing/2014/main" val="1386284420"/>
                    </a:ext>
                  </a:extLst>
                </a:gridCol>
                <a:gridCol w="1054676">
                  <a:extLst>
                    <a:ext uri="{9D8B030D-6E8A-4147-A177-3AD203B41FA5}">
                      <a16:colId xmlns:a16="http://schemas.microsoft.com/office/drawing/2014/main" val="1724201223"/>
                    </a:ext>
                  </a:extLst>
                </a:gridCol>
                <a:gridCol w="6823917">
                  <a:extLst>
                    <a:ext uri="{9D8B030D-6E8A-4147-A177-3AD203B41FA5}">
                      <a16:colId xmlns:a16="http://schemas.microsoft.com/office/drawing/2014/main" val="2008315795"/>
                    </a:ext>
                  </a:extLst>
                </a:gridCol>
              </a:tblGrid>
              <a:tr h="462208">
                <a:tc>
                  <a:txBody>
                    <a:bodyPr/>
                    <a:lstStyle/>
                    <a:p>
                      <a:r>
                        <a:rPr lang="en-US" dirty="0">
                          <a:solidFill>
                            <a:schemeClr val="tx1"/>
                          </a:solidFill>
                        </a:rPr>
                        <a:t>City</a:t>
                      </a:r>
                    </a:p>
                  </a:txBody>
                  <a:tcPr/>
                </a:tc>
                <a:tc>
                  <a:txBody>
                    <a:bodyPr/>
                    <a:lstStyle/>
                    <a:p>
                      <a:r>
                        <a:rPr lang="en-US" dirty="0">
                          <a:solidFill>
                            <a:schemeClr val="tx1"/>
                          </a:solidFill>
                        </a:rPr>
                        <a:t>Score</a:t>
                      </a:r>
                    </a:p>
                  </a:txBody>
                  <a:tcPr/>
                </a:tc>
                <a:tc>
                  <a:txBody>
                    <a:bodyPr/>
                    <a:lstStyle/>
                    <a:p>
                      <a:r>
                        <a:rPr lang="en-US" dirty="0">
                          <a:solidFill>
                            <a:schemeClr val="tx1"/>
                          </a:solidFill>
                        </a:rPr>
                        <a:t>Spatial Boundaries</a:t>
                      </a:r>
                    </a:p>
                  </a:txBody>
                  <a:tcPr/>
                </a:tc>
                <a:extLst>
                  <a:ext uri="{0D108BD9-81ED-4DB2-BD59-A6C34878D82A}">
                    <a16:rowId xmlns:a16="http://schemas.microsoft.com/office/drawing/2014/main" val="319362722"/>
                  </a:ext>
                </a:extLst>
              </a:tr>
              <a:tr h="356673">
                <a:tc>
                  <a:txBody>
                    <a:bodyPr/>
                    <a:lstStyle/>
                    <a:p>
                      <a:r>
                        <a:rPr lang="en-GB" sz="1800" b="0" i="0" kern="1200" dirty="0">
                          <a:solidFill>
                            <a:schemeClr val="tx1"/>
                          </a:solidFill>
                          <a:effectLst/>
                          <a:latin typeface="+mn-lt"/>
                          <a:ea typeface="+mn-ea"/>
                          <a:cs typeface="+mn-cs"/>
                        </a:rPr>
                        <a:t>Cupertino</a:t>
                      </a:r>
                    </a:p>
                  </a:txBody>
                  <a:tcPr/>
                </a:tc>
                <a:tc>
                  <a:txBody>
                    <a:bodyPr/>
                    <a:lstStyle/>
                    <a:p>
                      <a:r>
                        <a:rPr lang="en-US" b="0" dirty="0">
                          <a:solidFill>
                            <a:schemeClr val="tx1"/>
                          </a:solidFill>
                        </a:rPr>
                        <a:t>17.2</a:t>
                      </a:r>
                    </a:p>
                  </a:txBody>
                  <a:tcPr/>
                </a:tc>
                <a:tc>
                  <a:txBody>
                    <a:bodyPr/>
                    <a:lstStyle/>
                    <a:p>
                      <a:r>
                        <a:rPr lang="en-GB" sz="1800" b="0" i="0" kern="1200" dirty="0">
                          <a:solidFill>
                            <a:schemeClr val="dk1"/>
                          </a:solidFill>
                          <a:effectLst/>
                          <a:latin typeface="+mn-lt"/>
                          <a:ea typeface="+mn-ea"/>
                          <a:cs typeface="+mn-cs"/>
                        </a:rPr>
                        <a:t>SW: (28.00, 45.09) NE: (28.09, 45.16)</a:t>
                      </a:r>
                    </a:p>
                    <a:p>
                      <a:endParaRPr lang="en-US" b="0" dirty="0">
                        <a:solidFill>
                          <a:schemeClr val="tx1"/>
                        </a:solidFill>
                      </a:endParaRPr>
                    </a:p>
                  </a:txBody>
                  <a:tcPr/>
                </a:tc>
                <a:extLst>
                  <a:ext uri="{0D108BD9-81ED-4DB2-BD59-A6C34878D82A}">
                    <a16:rowId xmlns:a16="http://schemas.microsoft.com/office/drawing/2014/main" val="3053356934"/>
                  </a:ext>
                </a:extLst>
              </a:tr>
              <a:tr h="139220">
                <a:tc>
                  <a:txBody>
                    <a:bodyPr/>
                    <a:lstStyle/>
                    <a:p>
                      <a:r>
                        <a:rPr lang="en-GB" sz="1800" b="0" i="0" kern="1200" dirty="0">
                          <a:solidFill>
                            <a:schemeClr val="tx1"/>
                          </a:solidFill>
                          <a:effectLst/>
                          <a:latin typeface="+mn-lt"/>
                          <a:ea typeface="+mn-ea"/>
                          <a:cs typeface="+mn-cs"/>
                        </a:rPr>
                        <a:t>Doha</a:t>
                      </a:r>
                      <a:endParaRPr lang="en-US" b="0" dirty="0">
                        <a:solidFill>
                          <a:schemeClr val="tx1"/>
                        </a:solidFill>
                      </a:endParaRPr>
                    </a:p>
                  </a:txBody>
                  <a:tcPr/>
                </a:tc>
                <a:tc>
                  <a:txBody>
                    <a:bodyPr/>
                    <a:lstStyle/>
                    <a:p>
                      <a:r>
                        <a:rPr lang="en-US" b="0" dirty="0">
                          <a:solidFill>
                            <a:schemeClr val="tx1"/>
                          </a:solidFill>
                        </a:rPr>
                        <a:t>13.5</a:t>
                      </a:r>
                    </a:p>
                  </a:txBody>
                  <a:tcPr/>
                </a:tc>
                <a:tc>
                  <a:txBody>
                    <a:bodyPr/>
                    <a:lstStyle/>
                    <a:p>
                      <a:r>
                        <a:rPr lang="en-GB" sz="1800" b="0" i="0" kern="1200" dirty="0">
                          <a:solidFill>
                            <a:schemeClr val="dk1"/>
                          </a:solidFill>
                          <a:effectLst/>
                          <a:latin typeface="+mn-lt"/>
                          <a:ea typeface="+mn-ea"/>
                          <a:cs typeface="+mn-cs"/>
                        </a:rPr>
                        <a:t>SW: (-60.38, 147.45) NE: (-60.32, 147.52)</a:t>
                      </a:r>
                    </a:p>
                    <a:p>
                      <a:endParaRPr lang="en-US" b="0" dirty="0">
                        <a:solidFill>
                          <a:schemeClr val="tx1"/>
                        </a:solidFill>
                      </a:endParaRPr>
                    </a:p>
                  </a:txBody>
                  <a:tcPr/>
                </a:tc>
                <a:extLst>
                  <a:ext uri="{0D108BD9-81ED-4DB2-BD59-A6C34878D82A}">
                    <a16:rowId xmlns:a16="http://schemas.microsoft.com/office/drawing/2014/main" val="75694224"/>
                  </a:ext>
                </a:extLst>
              </a:tr>
              <a:tr h="370840">
                <a:tc>
                  <a:txBody>
                    <a:bodyPr/>
                    <a:lstStyle/>
                    <a:p>
                      <a:r>
                        <a:rPr lang="en-GB" sz="1800" b="0" i="0" kern="1200" dirty="0">
                          <a:solidFill>
                            <a:schemeClr val="tx1"/>
                          </a:solidFill>
                          <a:effectLst/>
                          <a:latin typeface="+mn-lt"/>
                          <a:ea typeface="+mn-ea"/>
                          <a:cs typeface="+mn-cs"/>
                        </a:rPr>
                        <a:t>Dubai,</a:t>
                      </a:r>
                      <a:endParaRPr lang="en-US" b="0" dirty="0">
                        <a:solidFill>
                          <a:schemeClr val="tx1"/>
                        </a:solidFill>
                      </a:endParaRPr>
                    </a:p>
                  </a:txBody>
                  <a:tcPr/>
                </a:tc>
                <a:tc>
                  <a:txBody>
                    <a:bodyPr/>
                    <a:lstStyle/>
                    <a:p>
                      <a:r>
                        <a:rPr lang="en-US" b="0" dirty="0">
                          <a:solidFill>
                            <a:schemeClr val="tx1"/>
                          </a:solidFill>
                        </a:rPr>
                        <a:t>22.4</a:t>
                      </a:r>
                    </a:p>
                  </a:txBody>
                  <a:tcPr/>
                </a:tc>
                <a:tc>
                  <a:txBody>
                    <a:bodyPr/>
                    <a:lstStyle/>
                    <a:p>
                      <a:r>
                        <a:rPr lang="en-GB" sz="1800" b="0" i="0" kern="1200" dirty="0">
                          <a:solidFill>
                            <a:schemeClr val="dk1"/>
                          </a:solidFill>
                          <a:effectLst/>
                          <a:latin typeface="+mn-lt"/>
                          <a:ea typeface="+mn-ea"/>
                          <a:cs typeface="+mn-cs"/>
                        </a:rPr>
                        <a:t>SW: (48.62, 146.83) NE: (48.66, 146.93)</a:t>
                      </a:r>
                    </a:p>
                    <a:p>
                      <a:endParaRPr lang="en-US" b="0" dirty="0">
                        <a:solidFill>
                          <a:schemeClr val="tx1"/>
                        </a:solidFill>
                      </a:endParaRPr>
                    </a:p>
                  </a:txBody>
                  <a:tcPr/>
                </a:tc>
                <a:extLst>
                  <a:ext uri="{0D108BD9-81ED-4DB2-BD59-A6C34878D82A}">
                    <a16:rowId xmlns:a16="http://schemas.microsoft.com/office/drawing/2014/main" val="4048670183"/>
                  </a:ext>
                </a:extLst>
              </a:tr>
              <a:tr h="370840">
                <a:tc>
                  <a:txBody>
                    <a:bodyPr/>
                    <a:lstStyle/>
                    <a:p>
                      <a:r>
                        <a:rPr lang="en-GB" sz="1800" b="0" i="0" kern="1200" dirty="0">
                          <a:solidFill>
                            <a:schemeClr val="tx1"/>
                          </a:solidFill>
                          <a:effectLst/>
                          <a:latin typeface="+mn-lt"/>
                          <a:ea typeface="+mn-ea"/>
                          <a:cs typeface="+mn-cs"/>
                        </a:rPr>
                        <a:t>Geneva</a:t>
                      </a:r>
                      <a:endParaRPr lang="en-US" b="0" dirty="0">
                        <a:solidFill>
                          <a:schemeClr val="tx1"/>
                        </a:solidFill>
                      </a:endParaRPr>
                    </a:p>
                  </a:txBody>
                  <a:tcPr/>
                </a:tc>
                <a:tc>
                  <a:txBody>
                    <a:bodyPr/>
                    <a:lstStyle/>
                    <a:p>
                      <a:r>
                        <a:rPr lang="en-US" b="0" dirty="0">
                          <a:solidFill>
                            <a:schemeClr val="tx1"/>
                          </a:solidFill>
                        </a:rPr>
                        <a:t>11.5</a:t>
                      </a:r>
                    </a:p>
                  </a:txBody>
                  <a:tcPr/>
                </a:tc>
                <a:tc>
                  <a:txBody>
                    <a:bodyPr/>
                    <a:lstStyle/>
                    <a:p>
                      <a:r>
                        <a:rPr lang="en-GB" sz="1800" b="0" i="0" kern="1200" dirty="0">
                          <a:solidFill>
                            <a:schemeClr val="dk1"/>
                          </a:solidFill>
                          <a:effectLst/>
                          <a:latin typeface="+mn-lt"/>
                          <a:ea typeface="+mn-ea"/>
                          <a:cs typeface="+mn-cs"/>
                        </a:rPr>
                        <a:t>SW: (-81.64, -174.64)  NE: (-81.56, -174.58)</a:t>
                      </a:r>
                    </a:p>
                    <a:p>
                      <a:endParaRPr lang="en-US" b="0" dirty="0">
                        <a:solidFill>
                          <a:schemeClr val="tx1"/>
                        </a:solidFill>
                      </a:endParaRPr>
                    </a:p>
                  </a:txBody>
                  <a:tcPr/>
                </a:tc>
                <a:extLst>
                  <a:ext uri="{0D108BD9-81ED-4DB2-BD59-A6C34878D82A}">
                    <a16:rowId xmlns:a16="http://schemas.microsoft.com/office/drawing/2014/main" val="2136240587"/>
                  </a:ext>
                </a:extLst>
              </a:tr>
              <a:tr h="370840">
                <a:tc>
                  <a:txBody>
                    <a:bodyPr/>
                    <a:lstStyle/>
                    <a:p>
                      <a:r>
                        <a:rPr lang="en-GB" sz="1800" b="0" i="0" kern="1200" dirty="0">
                          <a:solidFill>
                            <a:schemeClr val="tx1"/>
                          </a:solidFill>
                          <a:effectLst/>
                          <a:latin typeface="+mn-lt"/>
                          <a:ea typeface="+mn-ea"/>
                          <a:cs typeface="+mn-cs"/>
                        </a:rPr>
                        <a:t>Hong Kong</a:t>
                      </a:r>
                      <a:endParaRPr lang="en-US" b="0" dirty="0">
                        <a:solidFill>
                          <a:schemeClr val="tx1"/>
                        </a:solidFill>
                      </a:endParaRPr>
                    </a:p>
                  </a:txBody>
                  <a:tcPr/>
                </a:tc>
                <a:tc>
                  <a:txBody>
                    <a:bodyPr/>
                    <a:lstStyle/>
                    <a:p>
                      <a:r>
                        <a:rPr lang="en-US" b="0" dirty="0">
                          <a:solidFill>
                            <a:schemeClr val="tx1"/>
                          </a:solidFill>
                        </a:rPr>
                        <a:t>78.3</a:t>
                      </a:r>
                    </a:p>
                  </a:txBody>
                  <a:tcPr/>
                </a:tc>
                <a:tc>
                  <a:txBody>
                    <a:bodyPr/>
                    <a:lstStyle/>
                    <a:p>
                      <a:r>
                        <a:rPr lang="en-GB" sz="1800" b="0" i="0" kern="1200" dirty="0">
                          <a:solidFill>
                            <a:schemeClr val="dk1"/>
                          </a:solidFill>
                          <a:effectLst/>
                          <a:latin typeface="+mn-lt"/>
                          <a:ea typeface="+mn-ea"/>
                          <a:cs typeface="+mn-cs"/>
                        </a:rPr>
                        <a:t>SW: (69.11, 60.87) NE: (69.18, 60.92)</a:t>
                      </a:r>
                    </a:p>
                  </a:txBody>
                  <a:tcPr/>
                </a:tc>
                <a:extLst>
                  <a:ext uri="{0D108BD9-81ED-4DB2-BD59-A6C34878D82A}">
                    <a16:rowId xmlns:a16="http://schemas.microsoft.com/office/drawing/2014/main" val="1848522740"/>
                  </a:ext>
                </a:extLst>
              </a:tr>
              <a:tr h="370840">
                <a:tc>
                  <a:txBody>
                    <a:bodyPr/>
                    <a:lstStyle/>
                    <a:p>
                      <a:r>
                        <a:rPr lang="en-GB" sz="1800" b="0" i="0" kern="1200" dirty="0">
                          <a:solidFill>
                            <a:schemeClr val="tx1"/>
                          </a:solidFill>
                          <a:effectLst/>
                          <a:latin typeface="+mn-lt"/>
                          <a:ea typeface="+mn-ea"/>
                          <a:cs typeface="+mn-cs"/>
                        </a:rPr>
                        <a:t>Luxembourg City</a:t>
                      </a:r>
                      <a:endParaRPr lang="en-US" b="0" dirty="0">
                        <a:solidFill>
                          <a:schemeClr val="tx1"/>
                        </a:solidFill>
                      </a:endParaRPr>
                    </a:p>
                  </a:txBody>
                  <a:tcPr/>
                </a:tc>
                <a:tc>
                  <a:txBody>
                    <a:bodyPr/>
                    <a:lstStyle/>
                    <a:p>
                      <a:r>
                        <a:rPr lang="en-US" b="0" dirty="0">
                          <a:solidFill>
                            <a:schemeClr val="tx1"/>
                          </a:solidFill>
                        </a:rPr>
                        <a:t>45.3</a:t>
                      </a:r>
                    </a:p>
                  </a:txBody>
                  <a:tcPr/>
                </a:tc>
                <a:tc>
                  <a:txBody>
                    <a:bodyPr/>
                    <a:lstStyle/>
                    <a:p>
                      <a:r>
                        <a:rPr lang="en-GB" sz="1800" b="0" i="0" kern="1200" dirty="0">
                          <a:solidFill>
                            <a:schemeClr val="dk1"/>
                          </a:solidFill>
                          <a:effectLst/>
                          <a:latin typeface="+mn-lt"/>
                          <a:ea typeface="+mn-ea"/>
                          <a:cs typeface="+mn-cs"/>
                        </a:rPr>
                        <a:t>SW: (37.10, -123.11 NE: (37.19, -123.06)</a:t>
                      </a:r>
                    </a:p>
                  </a:txBody>
                  <a:tcPr/>
                </a:tc>
                <a:extLst>
                  <a:ext uri="{0D108BD9-81ED-4DB2-BD59-A6C34878D82A}">
                    <a16:rowId xmlns:a16="http://schemas.microsoft.com/office/drawing/2014/main" val="2312805545"/>
                  </a:ext>
                </a:extLst>
              </a:tr>
              <a:tr h="370840">
                <a:tc>
                  <a:txBody>
                    <a:bodyPr/>
                    <a:lstStyle/>
                    <a:p>
                      <a:r>
                        <a:rPr lang="en-US" b="0" dirty="0">
                          <a:solidFill>
                            <a:schemeClr val="tx1"/>
                          </a:solidFill>
                        </a:rPr>
                        <a:t>Mountain View</a:t>
                      </a:r>
                    </a:p>
                  </a:txBody>
                  <a:tcPr/>
                </a:tc>
                <a:tc>
                  <a:txBody>
                    <a:bodyPr/>
                    <a:lstStyle/>
                    <a:p>
                      <a:r>
                        <a:rPr lang="en-US" b="0" dirty="0">
                          <a:solidFill>
                            <a:schemeClr val="tx1"/>
                          </a:solidFill>
                        </a:rPr>
                        <a:t>74.2</a:t>
                      </a:r>
                    </a:p>
                  </a:txBody>
                  <a:tcPr/>
                </a:tc>
                <a:tc>
                  <a:txBody>
                    <a:bodyPr/>
                    <a:lstStyle/>
                    <a:p>
                      <a:r>
                        <a:rPr lang="en-GB" sz="1800" b="0" i="0" kern="1200" dirty="0">
                          <a:solidFill>
                            <a:schemeClr val="dk1"/>
                          </a:solidFill>
                          <a:effectLst/>
                          <a:latin typeface="+mn-lt"/>
                          <a:ea typeface="+mn-ea"/>
                          <a:cs typeface="+mn-cs"/>
                        </a:rPr>
                        <a:t>SW: (12.87, 132.36) NE: (12.91, 132.46)</a:t>
                      </a:r>
                    </a:p>
                  </a:txBody>
                  <a:tcPr/>
                </a:tc>
                <a:extLst>
                  <a:ext uri="{0D108BD9-81ED-4DB2-BD59-A6C34878D82A}">
                    <a16:rowId xmlns:a16="http://schemas.microsoft.com/office/drawing/2014/main" val="1416150064"/>
                  </a:ext>
                </a:extLst>
              </a:tr>
              <a:tr h="370840">
                <a:tc>
                  <a:txBody>
                    <a:bodyPr/>
                    <a:lstStyle/>
                    <a:p>
                      <a:r>
                        <a:rPr lang="en-GB" sz="1800" b="0" i="0" kern="1200" dirty="0">
                          <a:solidFill>
                            <a:schemeClr val="tx1"/>
                          </a:solidFill>
                          <a:effectLst/>
                          <a:latin typeface="+mn-lt"/>
                          <a:ea typeface="+mn-ea"/>
                          <a:cs typeface="+mn-cs"/>
                        </a:rPr>
                        <a:t>San Francisco</a:t>
                      </a:r>
                      <a:endParaRPr lang="en-US" b="0" dirty="0">
                        <a:solidFill>
                          <a:schemeClr val="tx1"/>
                        </a:solidFill>
                      </a:endParaRPr>
                    </a:p>
                  </a:txBody>
                  <a:tcPr/>
                </a:tc>
                <a:tc>
                  <a:txBody>
                    <a:bodyPr/>
                    <a:lstStyle/>
                    <a:p>
                      <a:r>
                        <a:rPr lang="en-US" b="0" dirty="0">
                          <a:solidFill>
                            <a:schemeClr val="tx1"/>
                          </a:solidFill>
                        </a:rPr>
                        <a:t>12.9</a:t>
                      </a:r>
                    </a:p>
                  </a:txBody>
                  <a:tcPr/>
                </a:tc>
                <a:tc>
                  <a:txBody>
                    <a:bodyPr/>
                    <a:lstStyle/>
                    <a:p>
                      <a:r>
                        <a:rPr lang="en-GB" sz="1800" b="0" i="0" kern="1200" dirty="0">
                          <a:solidFill>
                            <a:schemeClr val="dk1"/>
                          </a:solidFill>
                          <a:effectLst/>
                          <a:latin typeface="+mn-lt"/>
                          <a:ea typeface="+mn-ea"/>
                          <a:cs typeface="+mn-cs"/>
                        </a:rPr>
                        <a:t>SW: (-47.69, -169.90) NE: (-47.68, -169.87)</a:t>
                      </a:r>
                    </a:p>
                  </a:txBody>
                  <a:tcPr/>
                </a:tc>
                <a:extLst>
                  <a:ext uri="{0D108BD9-81ED-4DB2-BD59-A6C34878D82A}">
                    <a16:rowId xmlns:a16="http://schemas.microsoft.com/office/drawing/2014/main" val="2915804810"/>
                  </a:ext>
                </a:extLst>
              </a:tr>
              <a:tr h="370840">
                <a:tc>
                  <a:txBody>
                    <a:bodyPr/>
                    <a:lstStyle/>
                    <a:p>
                      <a:r>
                        <a:rPr lang="en-GB" sz="1800" b="0" i="0" kern="1200" dirty="0">
                          <a:solidFill>
                            <a:schemeClr val="tx1"/>
                          </a:solidFill>
                          <a:effectLst/>
                          <a:latin typeface="+mn-lt"/>
                          <a:ea typeface="+mn-ea"/>
                          <a:cs typeface="+mn-cs"/>
                        </a:rPr>
                        <a:t>Singapore </a:t>
                      </a:r>
                    </a:p>
                  </a:txBody>
                  <a:tcPr/>
                </a:tc>
                <a:tc>
                  <a:txBody>
                    <a:bodyPr/>
                    <a:lstStyle/>
                    <a:p>
                      <a:r>
                        <a:rPr lang="en-US" b="0" dirty="0">
                          <a:solidFill>
                            <a:schemeClr val="tx1"/>
                          </a:solidFill>
                        </a:rPr>
                        <a:t>56.8</a:t>
                      </a:r>
                    </a:p>
                  </a:txBody>
                  <a:tcPr/>
                </a:tc>
                <a:tc>
                  <a:txBody>
                    <a:bodyPr/>
                    <a:lstStyle/>
                    <a:p>
                      <a:r>
                        <a:rPr lang="en-GB" sz="1800" b="0" i="0" kern="1200" dirty="0">
                          <a:solidFill>
                            <a:schemeClr val="dk1"/>
                          </a:solidFill>
                          <a:effectLst/>
                          <a:latin typeface="+mn-lt"/>
                          <a:ea typeface="+mn-ea"/>
                          <a:cs typeface="+mn-cs"/>
                        </a:rPr>
                        <a:t>SW: (-72.25, -178.46) NE: (-72.23, -178.40)</a:t>
                      </a:r>
                    </a:p>
                  </a:txBody>
                  <a:tcPr/>
                </a:tc>
                <a:extLst>
                  <a:ext uri="{0D108BD9-81ED-4DB2-BD59-A6C34878D82A}">
                    <a16:rowId xmlns:a16="http://schemas.microsoft.com/office/drawing/2014/main" val="1509830450"/>
                  </a:ext>
                </a:extLst>
              </a:tr>
              <a:tr h="370840">
                <a:tc>
                  <a:txBody>
                    <a:bodyPr/>
                    <a:lstStyle/>
                    <a:p>
                      <a:r>
                        <a:rPr lang="en-US" b="0" dirty="0">
                          <a:solidFill>
                            <a:schemeClr val="tx1"/>
                          </a:solidFill>
                        </a:rPr>
                        <a:t>Zurich </a:t>
                      </a:r>
                    </a:p>
                  </a:txBody>
                  <a:tcPr/>
                </a:tc>
                <a:tc>
                  <a:txBody>
                    <a:bodyPr/>
                    <a:lstStyle/>
                    <a:p>
                      <a:r>
                        <a:rPr lang="en-US" b="0" dirty="0">
                          <a:solidFill>
                            <a:schemeClr val="tx1"/>
                          </a:solidFill>
                        </a:rPr>
                        <a:t>45.7</a:t>
                      </a:r>
                    </a:p>
                  </a:txBody>
                  <a:tcPr/>
                </a:tc>
                <a:tc>
                  <a:txBody>
                    <a:bodyPr/>
                    <a:lstStyle/>
                    <a:p>
                      <a:r>
                        <a:rPr lang="en-GB" sz="1800" b="0" i="0" kern="1200" dirty="0">
                          <a:solidFill>
                            <a:schemeClr val="dk1"/>
                          </a:solidFill>
                          <a:effectLst/>
                          <a:latin typeface="+mn-lt"/>
                          <a:ea typeface="+mn-ea"/>
                          <a:cs typeface="+mn-cs"/>
                        </a:rPr>
                        <a:t>SW: (-84.93, -163.24) NE: (-84.88, -163.21)</a:t>
                      </a:r>
                    </a:p>
                    <a:p>
                      <a:endParaRPr lang="en-US" b="0" dirty="0">
                        <a:solidFill>
                          <a:schemeClr val="tx1"/>
                        </a:solidFill>
                      </a:endParaRPr>
                    </a:p>
                  </a:txBody>
                  <a:tcPr/>
                </a:tc>
                <a:extLst>
                  <a:ext uri="{0D108BD9-81ED-4DB2-BD59-A6C34878D82A}">
                    <a16:rowId xmlns:a16="http://schemas.microsoft.com/office/drawing/2014/main" val="1857135650"/>
                  </a:ext>
                </a:extLst>
              </a:tr>
            </a:tbl>
          </a:graphicData>
        </a:graphic>
      </p:graphicFrame>
    </p:spTree>
    <p:extLst>
      <p:ext uri="{BB962C8B-B14F-4D97-AF65-F5344CB8AC3E}">
        <p14:creationId xmlns:p14="http://schemas.microsoft.com/office/powerpoint/2010/main" val="339339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1E72-419F-0946-AEEE-BB0FD5CD99D9}"/>
              </a:ext>
            </a:extLst>
          </p:cNvPr>
          <p:cNvSpPr>
            <a:spLocks noGrp="1"/>
          </p:cNvSpPr>
          <p:nvPr>
            <p:ph type="title"/>
          </p:nvPr>
        </p:nvSpPr>
        <p:spPr/>
        <p:txBody>
          <a:bodyPr/>
          <a:lstStyle/>
          <a:p>
            <a:r>
              <a:rPr lang="en-US" dirty="0"/>
              <a:t>Continued.</a:t>
            </a:r>
          </a:p>
        </p:txBody>
      </p:sp>
      <p:sp>
        <p:nvSpPr>
          <p:cNvPr id="3" name="Text Placeholder 2">
            <a:extLst>
              <a:ext uri="{FF2B5EF4-FFF2-40B4-BE49-F238E27FC236}">
                <a16:creationId xmlns:a16="http://schemas.microsoft.com/office/drawing/2014/main" id="{C844A4CC-09A6-BA43-99CE-57F5EBAB45A2}"/>
              </a:ext>
            </a:extLst>
          </p:cNvPr>
          <p:cNvSpPr>
            <a:spLocks noGrp="1"/>
          </p:cNvSpPr>
          <p:nvPr>
            <p:ph type="body" sz="quarter" idx="13"/>
          </p:nvPr>
        </p:nvSpPr>
        <p:spPr/>
        <p:txBody>
          <a:bodyPr/>
          <a:lstStyle/>
          <a:p>
            <a:r>
              <a:rPr lang="en-US" dirty="0"/>
              <a:t>All data in GIS are ‘georeferenced’ meaning it has both;</a:t>
            </a:r>
          </a:p>
          <a:p>
            <a:pPr marL="0" indent="0">
              <a:buNone/>
            </a:pPr>
            <a:endParaRPr lang="en-US" dirty="0"/>
          </a:p>
          <a:p>
            <a:pPr lvl="1"/>
            <a:r>
              <a:rPr lang="en-US" dirty="0"/>
              <a:t>Attribute (what it is)</a:t>
            </a:r>
          </a:p>
          <a:p>
            <a:pPr lvl="1"/>
            <a:r>
              <a:rPr lang="en-US" dirty="0"/>
              <a:t>Location (where it is, a known location)</a:t>
            </a:r>
          </a:p>
          <a:p>
            <a:pPr marL="457200" lvl="1" indent="0">
              <a:buNone/>
            </a:pPr>
            <a:endParaRPr lang="en-US" dirty="0"/>
          </a:p>
          <a:p>
            <a:pPr marL="457200" lvl="1" indent="0">
              <a:buNone/>
            </a:pPr>
            <a:endParaRPr lang="en-US" dirty="0"/>
          </a:p>
          <a:p>
            <a:pPr marL="457200" lvl="1" indent="0">
              <a:buNone/>
            </a:pPr>
            <a:r>
              <a:rPr lang="en-US" dirty="0"/>
              <a:t>-</a:t>
            </a:r>
          </a:p>
        </p:txBody>
      </p:sp>
      <p:sp>
        <p:nvSpPr>
          <p:cNvPr id="4" name="TextBox 3">
            <a:extLst>
              <a:ext uri="{FF2B5EF4-FFF2-40B4-BE49-F238E27FC236}">
                <a16:creationId xmlns:a16="http://schemas.microsoft.com/office/drawing/2014/main" id="{B6508ACB-F220-A1EA-C5A7-DC8A0D6C97FD}"/>
              </a:ext>
            </a:extLst>
          </p:cNvPr>
          <p:cNvSpPr txBox="1"/>
          <p:nvPr/>
        </p:nvSpPr>
        <p:spPr>
          <a:xfrm>
            <a:off x="134912" y="5730605"/>
            <a:ext cx="3837482" cy="923330"/>
          </a:xfrm>
          <a:prstGeom prst="rect">
            <a:avLst/>
          </a:prstGeom>
          <a:noFill/>
        </p:spPr>
        <p:txBody>
          <a:bodyPr wrap="square" rtlCol="0">
            <a:spAutoFit/>
          </a:bodyPr>
          <a:lstStyle/>
          <a:p>
            <a:r>
              <a:rPr lang="en-US" b="1" i="1" dirty="0"/>
              <a:t>Georeferenced = is a digital map or image that has been tied to a known earth coordinate system.</a:t>
            </a:r>
          </a:p>
        </p:txBody>
      </p:sp>
    </p:spTree>
    <p:extLst>
      <p:ext uri="{BB962C8B-B14F-4D97-AF65-F5344CB8AC3E}">
        <p14:creationId xmlns:p14="http://schemas.microsoft.com/office/powerpoint/2010/main" val="1081791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DBA0-299D-4E7D-BC71-51DE7CB4537C}"/>
              </a:ext>
            </a:extLst>
          </p:cNvPr>
          <p:cNvSpPr>
            <a:spLocks noGrp="1"/>
          </p:cNvSpPr>
          <p:nvPr>
            <p:ph type="title"/>
          </p:nvPr>
        </p:nvSpPr>
        <p:spPr>
          <a:xfrm>
            <a:off x="838200" y="514059"/>
            <a:ext cx="9977271" cy="548819"/>
          </a:xfrm>
        </p:spPr>
        <p:txBody>
          <a:bodyPr/>
          <a:lstStyle/>
          <a:p>
            <a:r>
              <a:rPr lang="en-GB" dirty="0"/>
              <a:t>What software's are available?</a:t>
            </a:r>
          </a:p>
        </p:txBody>
      </p:sp>
      <p:sp>
        <p:nvSpPr>
          <p:cNvPr id="3" name="Text Placeholder 2">
            <a:extLst>
              <a:ext uri="{FF2B5EF4-FFF2-40B4-BE49-F238E27FC236}">
                <a16:creationId xmlns:a16="http://schemas.microsoft.com/office/drawing/2014/main" id="{C0068632-BB3A-4C0E-A7F8-FAC2501DACF0}"/>
              </a:ext>
            </a:extLst>
          </p:cNvPr>
          <p:cNvSpPr>
            <a:spLocks noGrp="1"/>
          </p:cNvSpPr>
          <p:nvPr>
            <p:ph type="body" sz="quarter" idx="13"/>
          </p:nvPr>
        </p:nvSpPr>
        <p:spPr/>
        <p:txBody>
          <a:bodyPr/>
          <a:lstStyle/>
          <a:p>
            <a:r>
              <a:rPr lang="en-GB" dirty="0" err="1"/>
              <a:t>GeoDa</a:t>
            </a:r>
            <a:endParaRPr lang="en-GB" dirty="0"/>
          </a:p>
          <a:p>
            <a:r>
              <a:rPr lang="en-GB" b="1" dirty="0"/>
              <a:t>ArcGIS</a:t>
            </a:r>
          </a:p>
          <a:p>
            <a:r>
              <a:rPr lang="en-GB" dirty="0"/>
              <a:t>FME</a:t>
            </a:r>
          </a:p>
          <a:p>
            <a:r>
              <a:rPr lang="en-GB" b="1" dirty="0"/>
              <a:t>QGIS</a:t>
            </a:r>
          </a:p>
          <a:p>
            <a:r>
              <a:rPr lang="en-GB" dirty="0"/>
              <a:t>R</a:t>
            </a:r>
          </a:p>
          <a:p>
            <a:r>
              <a:rPr lang="en-GB" dirty="0"/>
              <a:t>…</a:t>
            </a:r>
          </a:p>
          <a:p>
            <a:endParaRPr lang="en-GB" dirty="0"/>
          </a:p>
          <a:p>
            <a:endParaRPr lang="en-GB" dirty="0"/>
          </a:p>
        </p:txBody>
      </p:sp>
      <p:pic>
        <p:nvPicPr>
          <p:cNvPr id="5" name="Picture 4" descr="Logo of the software used in this workshop (RStudio)">
            <a:extLst>
              <a:ext uri="{FF2B5EF4-FFF2-40B4-BE49-F238E27FC236}">
                <a16:creationId xmlns:a16="http://schemas.microsoft.com/office/drawing/2014/main" id="{D215C536-B8FB-4C4E-B008-9D53F87FAB46}"/>
              </a:ext>
            </a:extLst>
          </p:cNvPr>
          <p:cNvPicPr>
            <a:picLocks noChangeAspect="1"/>
          </p:cNvPicPr>
          <p:nvPr/>
        </p:nvPicPr>
        <p:blipFill>
          <a:blip r:embed="rId2"/>
          <a:stretch>
            <a:fillRect/>
          </a:stretch>
        </p:blipFill>
        <p:spPr>
          <a:xfrm>
            <a:off x="5353520" y="4254680"/>
            <a:ext cx="3609975" cy="1266825"/>
          </a:xfrm>
          <a:prstGeom prst="rect">
            <a:avLst/>
          </a:prstGeom>
        </p:spPr>
      </p:pic>
      <p:sp>
        <p:nvSpPr>
          <p:cNvPr id="4" name="Slide Number Placeholder 3">
            <a:extLst>
              <a:ext uri="{FF2B5EF4-FFF2-40B4-BE49-F238E27FC236}">
                <a16:creationId xmlns:a16="http://schemas.microsoft.com/office/drawing/2014/main" id="{EEC95CB4-7C8D-41FE-9756-EF7A0DAD4734}"/>
              </a:ext>
            </a:extLst>
          </p:cNvPr>
          <p:cNvSpPr>
            <a:spLocks noGrp="1"/>
          </p:cNvSpPr>
          <p:nvPr>
            <p:ph type="sldNum" sz="quarter" idx="12"/>
          </p:nvPr>
        </p:nvSpPr>
        <p:spPr/>
        <p:txBody>
          <a:bodyPr/>
          <a:lstStyle/>
          <a:p>
            <a:fld id="{016687C5-7511-7743-B429-3BDBE272F28B}" type="slidenum">
              <a:rPr lang="en-US" smtClean="0"/>
              <a:t>13</a:t>
            </a:fld>
            <a:endParaRPr lang="en-US"/>
          </a:p>
        </p:txBody>
      </p:sp>
    </p:spTree>
    <p:extLst>
      <p:ext uri="{BB962C8B-B14F-4D97-AF65-F5344CB8AC3E}">
        <p14:creationId xmlns:p14="http://schemas.microsoft.com/office/powerpoint/2010/main" val="2456305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E7C8-FA3E-695C-3382-1B50CB1DCF9E}"/>
              </a:ext>
            </a:extLst>
          </p:cNvPr>
          <p:cNvSpPr>
            <a:spLocks noGrp="1"/>
          </p:cNvSpPr>
          <p:nvPr>
            <p:ph type="title"/>
          </p:nvPr>
        </p:nvSpPr>
        <p:spPr/>
        <p:txBody>
          <a:bodyPr/>
          <a:lstStyle/>
          <a:p>
            <a:r>
              <a:rPr lang="en-US" dirty="0"/>
              <a:t>What software have/do you use for GIS/Spatial Analysis? </a:t>
            </a:r>
          </a:p>
        </p:txBody>
      </p:sp>
      <p:sp>
        <p:nvSpPr>
          <p:cNvPr id="3" name="Text Placeholder 2">
            <a:extLst>
              <a:ext uri="{FF2B5EF4-FFF2-40B4-BE49-F238E27FC236}">
                <a16:creationId xmlns:a16="http://schemas.microsoft.com/office/drawing/2014/main" id="{5DCAAADE-C6A5-5C4C-C2A2-00255D0F04D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1822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08F2-6CDA-F34F-8C06-11FE6A59B661}"/>
              </a:ext>
            </a:extLst>
          </p:cNvPr>
          <p:cNvSpPr>
            <a:spLocks noGrp="1"/>
          </p:cNvSpPr>
          <p:nvPr>
            <p:ph type="title"/>
          </p:nvPr>
        </p:nvSpPr>
        <p:spPr/>
        <p:txBody>
          <a:bodyPr/>
          <a:lstStyle/>
          <a:p>
            <a:r>
              <a:rPr lang="en-US" dirty="0"/>
              <a:t>How is GIS used?</a:t>
            </a:r>
          </a:p>
        </p:txBody>
      </p:sp>
      <p:sp>
        <p:nvSpPr>
          <p:cNvPr id="3" name="Text Placeholder 2">
            <a:extLst>
              <a:ext uri="{FF2B5EF4-FFF2-40B4-BE49-F238E27FC236}">
                <a16:creationId xmlns:a16="http://schemas.microsoft.com/office/drawing/2014/main" id="{85770645-B8A4-AF4D-A099-784E97D5A501}"/>
              </a:ext>
            </a:extLst>
          </p:cNvPr>
          <p:cNvSpPr>
            <a:spLocks noGrp="1"/>
          </p:cNvSpPr>
          <p:nvPr>
            <p:ph type="body" sz="quarter" idx="13"/>
          </p:nvPr>
        </p:nvSpPr>
        <p:spPr/>
        <p:txBody>
          <a:bodyPr>
            <a:normAutofit fontScale="92500" lnSpcReduction="20000"/>
          </a:bodyPr>
          <a:lstStyle/>
          <a:p>
            <a:pPr marL="514350" indent="-514350">
              <a:buFont typeface="+mj-lt"/>
              <a:buAutoNum type="arabicPeriod"/>
            </a:pPr>
            <a:r>
              <a:rPr lang="en-US" dirty="0"/>
              <a:t>Identify problems</a:t>
            </a:r>
          </a:p>
          <a:p>
            <a:pPr marL="514350" indent="-514350">
              <a:buFont typeface="+mj-lt"/>
              <a:buAutoNum type="arabicPeriod"/>
            </a:pPr>
            <a:r>
              <a:rPr lang="en-US" dirty="0"/>
              <a:t>Monitor change </a:t>
            </a:r>
          </a:p>
          <a:p>
            <a:pPr marL="514350" indent="-514350">
              <a:buFont typeface="+mj-lt"/>
              <a:buAutoNum type="arabicPeriod"/>
            </a:pPr>
            <a:r>
              <a:rPr lang="en-US" dirty="0"/>
              <a:t>Manage and respond to events</a:t>
            </a:r>
          </a:p>
          <a:p>
            <a:pPr marL="514350" indent="-514350">
              <a:buFont typeface="+mj-lt"/>
              <a:buAutoNum type="arabicPeriod"/>
            </a:pPr>
            <a:r>
              <a:rPr lang="en-US" dirty="0"/>
              <a:t>Perform forecasting</a:t>
            </a:r>
          </a:p>
          <a:p>
            <a:pPr marL="514350" indent="-514350">
              <a:buFont typeface="+mj-lt"/>
              <a:buAutoNum type="arabicPeriod"/>
            </a:pPr>
            <a:r>
              <a:rPr lang="en-US" dirty="0"/>
              <a:t>Set priorities </a:t>
            </a:r>
          </a:p>
          <a:p>
            <a:pPr marL="514350" indent="-514350">
              <a:buFont typeface="+mj-lt"/>
              <a:buAutoNum type="arabicPeriod"/>
            </a:pPr>
            <a:r>
              <a:rPr lang="en-US" dirty="0"/>
              <a:t>Understand trends </a:t>
            </a:r>
          </a:p>
          <a:p>
            <a:endParaRPr lang="en-US" dirty="0"/>
          </a:p>
          <a:p>
            <a:endParaRPr lang="en-US" dirty="0"/>
          </a:p>
          <a:p>
            <a:endParaRPr lang="en-US" dirty="0"/>
          </a:p>
          <a:p>
            <a:r>
              <a:rPr lang="en-US" sz="1900" dirty="0"/>
              <a:t>Reference: </a:t>
            </a:r>
            <a:r>
              <a:rPr lang="en-US" sz="1900" dirty="0">
                <a:hlinkClick r:id="rId3"/>
              </a:rPr>
              <a:t>https://www.esri.com/en-us/what-is-gis/overview#liSwitcher</a:t>
            </a:r>
            <a:r>
              <a:rPr lang="en-US" sz="1900" dirty="0"/>
              <a:t> </a:t>
            </a:r>
          </a:p>
        </p:txBody>
      </p:sp>
    </p:spTree>
    <p:extLst>
      <p:ext uri="{BB962C8B-B14F-4D97-AF65-F5344CB8AC3E}">
        <p14:creationId xmlns:p14="http://schemas.microsoft.com/office/powerpoint/2010/main" val="4271299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E57F-6CE6-2B4C-9CB2-C64C7AF18A3F}"/>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i="1" dirty="0">
                <a:solidFill>
                  <a:schemeClr val="tx1"/>
                </a:solidFill>
              </a:rPr>
              <a:t>'Redlined Maps’ </a:t>
            </a:r>
            <a:endParaRPr lang="en-US" i="1" kern="1200" dirty="0">
              <a:solidFill>
                <a:schemeClr val="tx1"/>
              </a:solidFill>
              <a:latin typeface="+mj-lt"/>
              <a:ea typeface="+mj-ea"/>
              <a:cs typeface="+mj-cs"/>
            </a:endParaRPr>
          </a:p>
        </p:txBody>
      </p:sp>
      <p:sp>
        <p:nvSpPr>
          <p:cNvPr id="4" name="AutoShape 2" descr="A HOLC map of Oakland, California showing neighborhoods graded into four different categories.">
            <a:extLst>
              <a:ext uri="{FF2B5EF4-FFF2-40B4-BE49-F238E27FC236}">
                <a16:creationId xmlns:a16="http://schemas.microsoft.com/office/drawing/2014/main" id="{0DF37B14-3DDA-6C43-8B86-429BEA3920F2}"/>
              </a:ext>
            </a:extLst>
          </p:cNvPr>
          <p:cNvSpPr>
            <a:spLocks noGrp="1" noChangeAspect="1" noChangeArrowheads="1"/>
          </p:cNvSpPr>
          <p:nvPr>
            <p:ph type="body" sz="quarter" idx="13"/>
          </p:nvPr>
        </p:nvSpPr>
        <p:spPr bwMode="auto">
          <a:xfrm>
            <a:off x="643469" y="1782981"/>
            <a:ext cx="4008384" cy="4393982"/>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0" compatLnSpc="1">
            <a:prstTxWarp prst="textNoShape">
              <a:avLst/>
            </a:prstTxWarp>
            <a:normAutofit/>
          </a:bodyPr>
          <a:lstStyle/>
          <a:p>
            <a:endParaRPr lang="en-US" sz="2000" dirty="0"/>
          </a:p>
          <a:p>
            <a:r>
              <a:rPr lang="en-US" sz="2000" dirty="0"/>
              <a:t>The history of ‘Redlined’ maps</a:t>
            </a:r>
          </a:p>
          <a:p>
            <a:r>
              <a:rPr lang="en-US" sz="2000" dirty="0"/>
              <a:t>The social effects </a:t>
            </a:r>
          </a:p>
          <a:p>
            <a:r>
              <a:rPr lang="en-US" sz="2000" dirty="0"/>
              <a:t>The physical environment</a:t>
            </a:r>
          </a:p>
        </p:txBody>
      </p:sp>
      <p:pic>
        <p:nvPicPr>
          <p:cNvPr id="5" name="Picture 4">
            <a:extLst>
              <a:ext uri="{FF2B5EF4-FFF2-40B4-BE49-F238E27FC236}">
                <a16:creationId xmlns:a16="http://schemas.microsoft.com/office/drawing/2014/main" id="{A3BF110C-EB55-AB4E-B62C-97317CFABB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71652" y="1782981"/>
            <a:ext cx="6100548" cy="4361892"/>
          </a:xfrm>
          <a:prstGeom prst="rect">
            <a:avLst/>
          </a:prstGeom>
        </p:spPr>
      </p:pic>
    </p:spTree>
    <p:extLst>
      <p:ext uri="{BB962C8B-B14F-4D97-AF65-F5344CB8AC3E}">
        <p14:creationId xmlns:p14="http://schemas.microsoft.com/office/powerpoint/2010/main" val="202083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8EDC-B784-D948-A2F1-5E87B48446C8}"/>
              </a:ext>
            </a:extLst>
          </p:cNvPr>
          <p:cNvSpPr>
            <a:spLocks noGrp="1"/>
          </p:cNvSpPr>
          <p:nvPr>
            <p:ph type="title"/>
          </p:nvPr>
        </p:nvSpPr>
        <p:spPr/>
        <p:txBody>
          <a:bodyPr/>
          <a:lstStyle/>
          <a:p>
            <a:r>
              <a:rPr lang="en-US" dirty="0"/>
              <a:t>Here are just some of the questions that GIS allows us to explore with crime data.</a:t>
            </a:r>
          </a:p>
        </p:txBody>
      </p:sp>
      <p:sp>
        <p:nvSpPr>
          <p:cNvPr id="3" name="Text Placeholder 2">
            <a:extLst>
              <a:ext uri="{FF2B5EF4-FFF2-40B4-BE49-F238E27FC236}">
                <a16:creationId xmlns:a16="http://schemas.microsoft.com/office/drawing/2014/main" id="{965F8CBB-DA9A-3747-B2ED-50C81AC47931}"/>
              </a:ext>
            </a:extLst>
          </p:cNvPr>
          <p:cNvSpPr>
            <a:spLocks noGrp="1"/>
          </p:cNvSpPr>
          <p:nvPr>
            <p:ph type="body" sz="quarter" idx="13"/>
          </p:nvPr>
        </p:nvSpPr>
        <p:spPr>
          <a:xfrm>
            <a:off x="838200" y="1835584"/>
            <a:ext cx="8843682" cy="4065454"/>
          </a:xfrm>
        </p:spPr>
        <p:txBody>
          <a:bodyPr/>
          <a:lstStyle/>
          <a:p>
            <a:r>
              <a:rPr lang="en-US" dirty="0"/>
              <a:t>Where are the most vulnerable communities located?</a:t>
            </a:r>
          </a:p>
          <a:p>
            <a:r>
              <a:rPr lang="en-US" dirty="0"/>
              <a:t>Why do crimes occur in one area and not the other</a:t>
            </a:r>
          </a:p>
          <a:p>
            <a:r>
              <a:rPr lang="en-US" dirty="0"/>
              <a:t>How do offenders travel to the crime location? </a:t>
            </a:r>
          </a:p>
          <a:p>
            <a:r>
              <a:rPr lang="en-US" dirty="0"/>
              <a:t>Where are there more or less stop and search than we would expect in relation to the distribution of crime? </a:t>
            </a:r>
          </a:p>
        </p:txBody>
      </p:sp>
    </p:spTree>
    <p:extLst>
      <p:ext uri="{BB962C8B-B14F-4D97-AF65-F5344CB8AC3E}">
        <p14:creationId xmlns:p14="http://schemas.microsoft.com/office/powerpoint/2010/main" val="2234391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467F-D18A-4427-886F-0FFE2486FFE9}"/>
              </a:ext>
            </a:extLst>
          </p:cNvPr>
          <p:cNvSpPr>
            <a:spLocks noGrp="1"/>
          </p:cNvSpPr>
          <p:nvPr>
            <p:ph type="title"/>
          </p:nvPr>
        </p:nvSpPr>
        <p:spPr/>
        <p:txBody>
          <a:bodyPr/>
          <a:lstStyle/>
          <a:p>
            <a:r>
              <a:rPr lang="en-GB" dirty="0"/>
              <a:t>Reference vs Thematic Maps</a:t>
            </a:r>
          </a:p>
        </p:txBody>
      </p:sp>
      <p:sp>
        <p:nvSpPr>
          <p:cNvPr id="3" name="Text Placeholder 2">
            <a:extLst>
              <a:ext uri="{FF2B5EF4-FFF2-40B4-BE49-F238E27FC236}">
                <a16:creationId xmlns:a16="http://schemas.microsoft.com/office/drawing/2014/main" id="{14A1768E-1B14-4EA3-83EA-A09445BA23BA}"/>
              </a:ext>
            </a:extLst>
          </p:cNvPr>
          <p:cNvSpPr>
            <a:spLocks noGrp="1"/>
          </p:cNvSpPr>
          <p:nvPr>
            <p:ph type="body" sz="quarter" idx="13"/>
          </p:nvPr>
        </p:nvSpPr>
        <p:spPr/>
        <p:txBody>
          <a:bodyPr/>
          <a:lstStyle/>
          <a:p>
            <a:r>
              <a:rPr lang="en-GB" dirty="0"/>
              <a:t>Reference Maps: used to communicate location on more static data points</a:t>
            </a:r>
          </a:p>
          <a:p>
            <a:pPr lvl="1"/>
            <a:r>
              <a:rPr lang="en-GB" dirty="0"/>
              <a:t>To ‘pin point’ data on a map </a:t>
            </a:r>
          </a:p>
          <a:p>
            <a:pPr lvl="1"/>
            <a:r>
              <a:rPr lang="en-GB" dirty="0"/>
              <a:t>Descriptive </a:t>
            </a:r>
          </a:p>
          <a:p>
            <a:pPr marL="0" indent="0">
              <a:buNone/>
            </a:pPr>
            <a:endParaRPr lang="en-GB" dirty="0"/>
          </a:p>
          <a:p>
            <a:r>
              <a:rPr lang="en-GB" dirty="0"/>
              <a:t>Thematic Maps: used to highlight a spatial relationship</a:t>
            </a:r>
          </a:p>
          <a:p>
            <a:pPr lvl="1"/>
            <a:r>
              <a:rPr lang="en-GB" dirty="0"/>
              <a:t>To ‘study a theme’ within a map</a:t>
            </a:r>
          </a:p>
          <a:p>
            <a:pPr lvl="1"/>
            <a:r>
              <a:rPr lang="en-GB" dirty="0"/>
              <a:t>Explanatory </a:t>
            </a:r>
          </a:p>
          <a:p>
            <a:endParaRPr lang="en-GB" dirty="0"/>
          </a:p>
        </p:txBody>
      </p:sp>
      <p:sp>
        <p:nvSpPr>
          <p:cNvPr id="4" name="Slide Number Placeholder 3">
            <a:extLst>
              <a:ext uri="{FF2B5EF4-FFF2-40B4-BE49-F238E27FC236}">
                <a16:creationId xmlns:a16="http://schemas.microsoft.com/office/drawing/2014/main" id="{FDA84A0D-D8DE-420E-A1F3-31D0E98B30AE}"/>
              </a:ext>
            </a:extLst>
          </p:cNvPr>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1137663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7481-92B5-4631-86BB-0E62EDA56A03}"/>
              </a:ext>
            </a:extLst>
          </p:cNvPr>
          <p:cNvSpPr>
            <a:spLocks noGrp="1"/>
          </p:cNvSpPr>
          <p:nvPr>
            <p:ph type="title"/>
          </p:nvPr>
        </p:nvSpPr>
        <p:spPr/>
        <p:txBody>
          <a:bodyPr/>
          <a:lstStyle/>
          <a:p>
            <a:r>
              <a:rPr lang="en-GB" dirty="0"/>
              <a:t>Reference vs Thematic Maps Continued… </a:t>
            </a:r>
          </a:p>
        </p:txBody>
      </p:sp>
      <p:pic>
        <p:nvPicPr>
          <p:cNvPr id="5" name="Picture 4" descr="This is an example of a reference map; it demonstrates a world map with various descriptors such as the name of each country&#10;">
            <a:extLst>
              <a:ext uri="{FF2B5EF4-FFF2-40B4-BE49-F238E27FC236}">
                <a16:creationId xmlns:a16="http://schemas.microsoft.com/office/drawing/2014/main" id="{8D768E73-149F-434B-9EF8-86A44CE53738}"/>
              </a:ext>
            </a:extLst>
          </p:cNvPr>
          <p:cNvPicPr>
            <a:picLocks noChangeAspect="1"/>
          </p:cNvPicPr>
          <p:nvPr/>
        </p:nvPicPr>
        <p:blipFill>
          <a:blip r:embed="rId3"/>
          <a:stretch>
            <a:fillRect/>
          </a:stretch>
        </p:blipFill>
        <p:spPr>
          <a:xfrm>
            <a:off x="736022" y="1814777"/>
            <a:ext cx="4135579" cy="3491513"/>
          </a:xfrm>
          <a:prstGeom prst="rect">
            <a:avLst/>
          </a:prstGeom>
        </p:spPr>
      </p:pic>
      <p:sp>
        <p:nvSpPr>
          <p:cNvPr id="3" name="TextBox 2">
            <a:extLst>
              <a:ext uri="{FF2B5EF4-FFF2-40B4-BE49-F238E27FC236}">
                <a16:creationId xmlns:a16="http://schemas.microsoft.com/office/drawing/2014/main" id="{1FBB71EF-1340-4F55-B7DF-AAA89021CAF7}"/>
              </a:ext>
            </a:extLst>
          </p:cNvPr>
          <p:cNvSpPr txBox="1"/>
          <p:nvPr/>
        </p:nvSpPr>
        <p:spPr>
          <a:xfrm>
            <a:off x="5456253" y="3199171"/>
            <a:ext cx="710085" cy="369332"/>
          </a:xfrm>
          <a:prstGeom prst="rect">
            <a:avLst/>
          </a:prstGeom>
          <a:noFill/>
        </p:spPr>
        <p:txBody>
          <a:bodyPr wrap="square" rtlCol="0">
            <a:spAutoFit/>
          </a:bodyPr>
          <a:lstStyle/>
          <a:p>
            <a:r>
              <a:rPr lang="en-GB" dirty="0"/>
              <a:t>Vs</a:t>
            </a:r>
          </a:p>
        </p:txBody>
      </p:sp>
      <p:pic>
        <p:nvPicPr>
          <p:cNvPr id="7" name="Picture 6" descr="This is an example of a reference map; it demonstrates an example of a cartogram using population as a weighted variable &#10;">
            <a:extLst>
              <a:ext uri="{FF2B5EF4-FFF2-40B4-BE49-F238E27FC236}">
                <a16:creationId xmlns:a16="http://schemas.microsoft.com/office/drawing/2014/main" id="{7D246EEC-2AAA-4820-B445-22BF84D39780}"/>
              </a:ext>
            </a:extLst>
          </p:cNvPr>
          <p:cNvPicPr>
            <a:picLocks noChangeAspect="1"/>
          </p:cNvPicPr>
          <p:nvPr/>
        </p:nvPicPr>
        <p:blipFill rotWithShape="1">
          <a:blip r:embed="rId4"/>
          <a:srcRect t="9682"/>
          <a:stretch/>
        </p:blipFill>
        <p:spPr>
          <a:xfrm>
            <a:off x="6540982" y="1606407"/>
            <a:ext cx="4514306" cy="4077218"/>
          </a:xfrm>
          <a:prstGeom prst="rect">
            <a:avLst/>
          </a:prstGeom>
        </p:spPr>
      </p:pic>
      <p:sp>
        <p:nvSpPr>
          <p:cNvPr id="4" name="Slide Number Placeholder 3">
            <a:extLst>
              <a:ext uri="{FF2B5EF4-FFF2-40B4-BE49-F238E27FC236}">
                <a16:creationId xmlns:a16="http://schemas.microsoft.com/office/drawing/2014/main" id="{C0C97D87-4862-4621-8C0B-4F8041C1325F}"/>
              </a:ext>
            </a:extLst>
          </p:cNvPr>
          <p:cNvSpPr>
            <a:spLocks noGrp="1"/>
          </p:cNvSpPr>
          <p:nvPr>
            <p:ph type="sldNum" sz="quarter" idx="12"/>
          </p:nvPr>
        </p:nvSpPr>
        <p:spPr/>
        <p:txBody>
          <a:bodyPr/>
          <a:lstStyle/>
          <a:p>
            <a:fld id="{016687C5-7511-7743-B429-3BDBE272F28B}" type="slidenum">
              <a:rPr lang="en-US" smtClean="0"/>
              <a:t>19</a:t>
            </a:fld>
            <a:endParaRPr lang="en-US"/>
          </a:p>
        </p:txBody>
      </p:sp>
    </p:spTree>
    <p:extLst>
      <p:ext uri="{BB962C8B-B14F-4D97-AF65-F5344CB8AC3E}">
        <p14:creationId xmlns:p14="http://schemas.microsoft.com/office/powerpoint/2010/main" val="135281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0F6B-0782-7C49-9C13-7E8F1B6A2C49}"/>
              </a:ext>
            </a:extLst>
          </p:cNvPr>
          <p:cNvSpPr>
            <a:spLocks noGrp="1"/>
          </p:cNvSpPr>
          <p:nvPr>
            <p:ph type="title"/>
          </p:nvPr>
        </p:nvSpPr>
        <p:spPr/>
        <p:txBody>
          <a:bodyPr/>
          <a:lstStyle/>
          <a:p>
            <a:r>
              <a:rPr lang="en-US" b="1" dirty="0">
                <a:solidFill>
                  <a:srgbClr val="702082"/>
                </a:solidFill>
              </a:rPr>
              <a:t>Upcoming UKDS Events: </a:t>
            </a:r>
          </a:p>
        </p:txBody>
      </p:sp>
      <p:sp>
        <p:nvSpPr>
          <p:cNvPr id="3" name="TextBox 2">
            <a:extLst>
              <a:ext uri="{FF2B5EF4-FFF2-40B4-BE49-F238E27FC236}">
                <a16:creationId xmlns:a16="http://schemas.microsoft.com/office/drawing/2014/main" id="{FEE993C1-3C5C-9B4F-BBA1-E64E3782B712}"/>
              </a:ext>
            </a:extLst>
          </p:cNvPr>
          <p:cNvSpPr txBox="1"/>
          <p:nvPr/>
        </p:nvSpPr>
        <p:spPr>
          <a:xfrm>
            <a:off x="508386" y="1660783"/>
            <a:ext cx="11019050" cy="5940088"/>
          </a:xfrm>
          <a:prstGeom prst="rect">
            <a:avLst/>
          </a:prstGeom>
          <a:noFill/>
        </p:spPr>
        <p:txBody>
          <a:bodyPr wrap="square" rtlCol="0">
            <a:spAutoFit/>
          </a:bodyPr>
          <a:lstStyle/>
          <a:p>
            <a:pPr marL="342900" indent="-342900">
              <a:buFont typeface="Arial" panose="020B0604020202020204" pitchFamily="34" charset="0"/>
              <a:buChar char="•"/>
            </a:pPr>
            <a:endParaRPr lang="en-GB" sz="2400" i="0" cap="all" dirty="0">
              <a:effectLst/>
              <a:latin typeface="Open Sans" panose="020B0606030504020204" pitchFamily="34" charset="0"/>
            </a:endParaRPr>
          </a:p>
          <a:p>
            <a:pPr marL="342900" indent="-342900">
              <a:buFontTx/>
              <a:buChar char="-"/>
            </a:pPr>
            <a:r>
              <a:rPr lang="en-GB" sz="2000" b="0" i="0" dirty="0">
                <a:solidFill>
                  <a:srgbClr val="484554"/>
                </a:solidFill>
                <a:effectLst/>
                <a:latin typeface="Open Sans" panose="020B0606030504020204" pitchFamily="34" charset="0"/>
              </a:rPr>
              <a:t>Dissertation projects: Introduction to secondary analysis for qualitative and quantitative data (19/05/2024)</a:t>
            </a:r>
          </a:p>
          <a:p>
            <a:pPr marL="342900" indent="-342900">
              <a:buFontTx/>
              <a:buChar char="-"/>
            </a:pPr>
            <a:r>
              <a:rPr lang="en-GB" sz="2000" i="0" dirty="0">
                <a:solidFill>
                  <a:srgbClr val="0B0849"/>
                </a:solidFill>
                <a:effectLst/>
                <a:latin typeface="Montserrat" panose="020F0502020204030204" pitchFamily="34" charset="0"/>
              </a:rPr>
              <a:t>Using F-UJI to Assess the </a:t>
            </a:r>
            <a:r>
              <a:rPr lang="en-GB" sz="2000" i="0" dirty="0" err="1">
                <a:solidFill>
                  <a:srgbClr val="0B0849"/>
                </a:solidFill>
                <a:effectLst/>
                <a:latin typeface="Montserrat" panose="020F0502020204030204" pitchFamily="34" charset="0"/>
              </a:rPr>
              <a:t>FAIRness</a:t>
            </a:r>
            <a:r>
              <a:rPr lang="en-GB" sz="2000" i="0" dirty="0">
                <a:solidFill>
                  <a:srgbClr val="0B0849"/>
                </a:solidFill>
                <a:effectLst/>
                <a:latin typeface="Montserrat" panose="020F0502020204030204" pitchFamily="34" charset="0"/>
              </a:rPr>
              <a:t> of your Data (20/05/2024</a:t>
            </a:r>
          </a:p>
          <a:p>
            <a:pPr marL="342900" indent="-342900">
              <a:buFontTx/>
              <a:buChar char="-"/>
            </a:pPr>
            <a:r>
              <a:rPr lang="en-GB" sz="2000" b="0" i="0" dirty="0">
                <a:solidFill>
                  <a:srgbClr val="484554"/>
                </a:solidFill>
                <a:effectLst/>
                <a:latin typeface="Open Sans" panose="020B0606030504020204" pitchFamily="34" charset="0"/>
              </a:rPr>
              <a:t>Survey data drop-in (03/05/2024)</a:t>
            </a:r>
          </a:p>
          <a:p>
            <a:pPr marL="342900" indent="-342900">
              <a:buFontTx/>
              <a:buChar char="-"/>
            </a:pPr>
            <a:r>
              <a:rPr lang="en-GB" sz="2000" b="0" i="0" dirty="0">
                <a:solidFill>
                  <a:srgbClr val="484554"/>
                </a:solidFill>
                <a:effectLst/>
                <a:latin typeface="Open Sans" panose="020B0606030504020204" pitchFamily="34" charset="0"/>
              </a:rPr>
              <a:t>Introduction to effective and practical research data management (08/04/2025)</a:t>
            </a:r>
          </a:p>
          <a:p>
            <a:pPr marL="342900" indent="-342900">
              <a:buFontTx/>
              <a:buChar char="-"/>
            </a:pPr>
            <a:r>
              <a:rPr lang="en-GB" sz="2000" b="0" i="0" dirty="0">
                <a:solidFill>
                  <a:srgbClr val="484554"/>
                </a:solidFill>
                <a:effectLst/>
                <a:latin typeface="Open Sans" panose="020B0606030504020204" pitchFamily="34" charset="0"/>
              </a:rPr>
              <a:t>How to become a computational social scientist (16/04/2025)</a:t>
            </a:r>
          </a:p>
          <a:p>
            <a:pPr algn="l"/>
            <a:endParaRPr lang="en-GB" sz="2000" i="0" dirty="0">
              <a:effectLst/>
              <a:latin typeface="Open Sans" panose="020B0606030504020204" pitchFamily="34" charset="0"/>
            </a:endParaRPr>
          </a:p>
          <a:p>
            <a:endParaRPr lang="en-GB" sz="2000" i="0" dirty="0">
              <a:effectLst/>
              <a:latin typeface="Open Sans" panose="020B0606030504020204" pitchFamily="34" charset="0"/>
            </a:endParaRPr>
          </a:p>
          <a:p>
            <a:pPr marL="457200" indent="-457200">
              <a:buFont typeface="Arial" panose="020B0604020202020204" pitchFamily="34" charset="0"/>
              <a:buChar char="•"/>
            </a:pPr>
            <a:endParaRPr lang="en-GB" sz="2000" dirty="0">
              <a:latin typeface="Open Sans" panose="020B0606030504020204" pitchFamily="34" charset="0"/>
            </a:endParaRPr>
          </a:p>
          <a:p>
            <a:pPr marL="457200" indent="-457200">
              <a:buFont typeface="Arial" panose="020B0604020202020204" pitchFamily="34" charset="0"/>
              <a:buChar char="•"/>
            </a:pPr>
            <a:r>
              <a:rPr lang="en-GB" i="0" dirty="0">
                <a:effectLst/>
                <a:latin typeface="Open Sans" panose="020B0606030504020204" pitchFamily="34" charset="0"/>
              </a:rPr>
              <a:t>For the full list of events browse our event page</a:t>
            </a:r>
          </a:p>
          <a:p>
            <a:pPr marL="914400" lvl="1" indent="-457200">
              <a:buFont typeface="Arial" panose="020B0604020202020204" pitchFamily="34" charset="0"/>
              <a:buChar char="•"/>
            </a:pPr>
            <a:r>
              <a:rPr lang="en-GB" i="0" dirty="0">
                <a:effectLst/>
                <a:latin typeface="Open Sans" panose="020B0606030504020204" pitchFamily="34" charset="0"/>
              </a:rPr>
              <a:t> </a:t>
            </a:r>
            <a:r>
              <a:rPr lang="en-GB" i="1" dirty="0">
                <a:effectLst/>
                <a:latin typeface="Open Sans" panose="020B0606030504020204" pitchFamily="34" charset="0"/>
                <a:hlinkClick r:id="rId2">
                  <a:extLst>
                    <a:ext uri="{A12FA001-AC4F-418D-AE19-62706E023703}">
                      <ahyp:hlinkClr xmlns:ahyp="http://schemas.microsoft.com/office/drawing/2018/hyperlinkcolor" val="tx"/>
                    </a:ext>
                  </a:extLst>
                </a:hlinkClick>
              </a:rPr>
              <a:t>https://ukdataservice.ac.uk/training-events/</a:t>
            </a:r>
            <a:r>
              <a:rPr lang="en-GB" i="1" dirty="0">
                <a:effectLst/>
                <a:latin typeface="Open Sans" panose="020B0606030504020204" pitchFamily="34" charset="0"/>
              </a:rPr>
              <a:t> </a:t>
            </a:r>
          </a:p>
          <a:p>
            <a:pPr marL="457200" indent="-457200">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marL="457200" indent="-457200">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marL="457200" indent="-457200">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marL="457200" indent="-457200" algn="l">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algn="l"/>
            <a:endParaRPr lang="en-GB" sz="2800" b="0" i="0" dirty="0">
              <a:solidFill>
                <a:srgbClr val="484554"/>
              </a:solidFill>
              <a:effectLst/>
              <a:latin typeface="Open Sans" panose="020B0606030504020204" pitchFamily="34" charset="0"/>
            </a:endParaRPr>
          </a:p>
        </p:txBody>
      </p:sp>
    </p:spTree>
    <p:extLst>
      <p:ext uri="{BB962C8B-B14F-4D97-AF65-F5344CB8AC3E}">
        <p14:creationId xmlns:p14="http://schemas.microsoft.com/office/powerpoint/2010/main" val="319488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064D-62C5-4E3E-87F5-AE7B93809F76}"/>
              </a:ext>
            </a:extLst>
          </p:cNvPr>
          <p:cNvSpPr>
            <a:spLocks noGrp="1"/>
          </p:cNvSpPr>
          <p:nvPr>
            <p:ph type="title"/>
          </p:nvPr>
        </p:nvSpPr>
        <p:spPr>
          <a:xfrm>
            <a:off x="177800" y="125640"/>
            <a:ext cx="11614150" cy="548819"/>
          </a:xfrm>
        </p:spPr>
        <p:txBody>
          <a:bodyPr/>
          <a:lstStyle/>
          <a:p>
            <a:r>
              <a:rPr lang="en-GB" dirty="0"/>
              <a:t>Tube Map Example                 </a:t>
            </a:r>
            <a:r>
              <a:rPr lang="en-GB" sz="1400" i="1" dirty="0">
                <a:solidFill>
                  <a:schemeClr val="tx1"/>
                </a:solidFill>
              </a:rPr>
              <a:t>(source = </a:t>
            </a:r>
            <a:r>
              <a:rPr lang="en-GB" sz="1400" i="1" dirty="0">
                <a:solidFill>
                  <a:schemeClr val="tx1"/>
                </a:solidFill>
                <a:hlinkClick r:id="rId3"/>
              </a:rPr>
              <a:t>https://www.crimrxiv.com/pub/slkb1v54/release/1</a:t>
            </a:r>
            <a:r>
              <a:rPr lang="en-GB" sz="1400" i="1" dirty="0">
                <a:solidFill>
                  <a:schemeClr val="tx1"/>
                </a:solidFill>
              </a:rPr>
              <a:t>)</a:t>
            </a:r>
            <a:endParaRPr lang="en-GB" i="1" dirty="0">
              <a:solidFill>
                <a:schemeClr val="tx1"/>
              </a:solidFill>
            </a:endParaRPr>
          </a:p>
        </p:txBody>
      </p:sp>
      <p:sp>
        <p:nvSpPr>
          <p:cNvPr id="4" name="Slide Number Placeholder 3">
            <a:extLst>
              <a:ext uri="{FF2B5EF4-FFF2-40B4-BE49-F238E27FC236}">
                <a16:creationId xmlns:a16="http://schemas.microsoft.com/office/drawing/2014/main" id="{9AEC9535-FA6E-44C4-B98E-F99FE863F35B}"/>
              </a:ext>
            </a:extLst>
          </p:cNvPr>
          <p:cNvSpPr>
            <a:spLocks noGrp="1"/>
          </p:cNvSpPr>
          <p:nvPr>
            <p:ph type="sldNum" sz="quarter" idx="12"/>
          </p:nvPr>
        </p:nvSpPr>
        <p:spPr/>
        <p:txBody>
          <a:bodyPr/>
          <a:lstStyle/>
          <a:p>
            <a:fld id="{016687C5-7511-7743-B429-3BDBE272F28B}" type="slidenum">
              <a:rPr lang="en-US" smtClean="0"/>
              <a:t>20</a:t>
            </a:fld>
            <a:endParaRPr lang="en-US"/>
          </a:p>
        </p:txBody>
      </p:sp>
      <p:pic>
        <p:nvPicPr>
          <p:cNvPr id="6" name="Picture 5" descr="Tube map example 'lives on the line'">
            <a:extLst>
              <a:ext uri="{FF2B5EF4-FFF2-40B4-BE49-F238E27FC236}">
                <a16:creationId xmlns:a16="http://schemas.microsoft.com/office/drawing/2014/main" id="{E02FA6E6-477A-5242-9888-D5B7B0FA5784}"/>
              </a:ext>
            </a:extLst>
          </p:cNvPr>
          <p:cNvPicPr>
            <a:picLocks noChangeAspect="1"/>
          </p:cNvPicPr>
          <p:nvPr/>
        </p:nvPicPr>
        <p:blipFill rotWithShape="1">
          <a:blip r:embed="rId4">
            <a:extLst>
              <a:ext uri="{28A0092B-C50C-407E-A947-70E740481C1C}">
                <a14:useLocalDpi xmlns:a14="http://schemas.microsoft.com/office/drawing/2010/main" val="0"/>
              </a:ext>
            </a:extLst>
          </a:blip>
          <a:srcRect l="-157" t="-1061" r="157" b="1061"/>
          <a:stretch/>
        </p:blipFill>
        <p:spPr>
          <a:xfrm>
            <a:off x="2036929" y="674459"/>
            <a:ext cx="8083551" cy="6178146"/>
          </a:xfrm>
          <a:prstGeom prst="rect">
            <a:avLst/>
          </a:prstGeom>
        </p:spPr>
      </p:pic>
    </p:spTree>
    <p:extLst>
      <p:ext uri="{BB962C8B-B14F-4D97-AF65-F5344CB8AC3E}">
        <p14:creationId xmlns:p14="http://schemas.microsoft.com/office/powerpoint/2010/main" val="1521374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064D-62C5-4E3E-87F5-AE7B93809F76}"/>
              </a:ext>
            </a:extLst>
          </p:cNvPr>
          <p:cNvSpPr>
            <a:spLocks noGrp="1"/>
          </p:cNvSpPr>
          <p:nvPr>
            <p:ph type="title"/>
          </p:nvPr>
        </p:nvSpPr>
        <p:spPr/>
        <p:txBody>
          <a:bodyPr/>
          <a:lstStyle/>
          <a:p>
            <a:r>
              <a:rPr lang="en-GB" dirty="0"/>
              <a:t>Tube Map Example</a:t>
            </a:r>
          </a:p>
        </p:txBody>
      </p:sp>
      <p:sp>
        <p:nvSpPr>
          <p:cNvPr id="3" name="Text Placeholder 2">
            <a:extLst>
              <a:ext uri="{FF2B5EF4-FFF2-40B4-BE49-F238E27FC236}">
                <a16:creationId xmlns:a16="http://schemas.microsoft.com/office/drawing/2014/main" id="{CC370E76-F02F-41F3-A8EF-C8EB050C4DA8}"/>
              </a:ext>
            </a:extLst>
          </p:cNvPr>
          <p:cNvSpPr>
            <a:spLocks noGrp="1"/>
          </p:cNvSpPr>
          <p:nvPr>
            <p:ph type="body" sz="quarter" idx="13"/>
          </p:nvPr>
        </p:nvSpPr>
        <p:spPr/>
        <p:txBody>
          <a:bodyPr>
            <a:normAutofit fontScale="85000" lnSpcReduction="20000"/>
          </a:bodyPr>
          <a:lstStyle/>
          <a:p>
            <a:r>
              <a:rPr lang="en-GB" dirty="0"/>
              <a:t>How do we class Tube Maps; </a:t>
            </a:r>
          </a:p>
          <a:p>
            <a:pPr marL="0" indent="0">
              <a:buNone/>
            </a:pPr>
            <a:endParaRPr lang="en-GB" dirty="0"/>
          </a:p>
          <a:p>
            <a:r>
              <a:rPr lang="en-GB" dirty="0"/>
              <a:t>Reference maps because…</a:t>
            </a:r>
          </a:p>
          <a:p>
            <a:pPr lvl="1"/>
            <a:r>
              <a:rPr lang="en-GB" dirty="0"/>
              <a:t>They show the location of different tube stations, and the location of each tube line </a:t>
            </a:r>
          </a:p>
          <a:p>
            <a:pPr lvl="1"/>
            <a:endParaRPr lang="en-GB" dirty="0"/>
          </a:p>
          <a:p>
            <a:r>
              <a:rPr lang="en-GB" dirty="0"/>
              <a:t>Thematic maps because...</a:t>
            </a:r>
          </a:p>
          <a:p>
            <a:pPr lvl="1"/>
            <a:r>
              <a:rPr lang="en-GB" dirty="0"/>
              <a:t>They can be used to predict life expectancy, poverty and median house prices</a:t>
            </a:r>
          </a:p>
          <a:p>
            <a:pPr lvl="1"/>
            <a:endParaRPr lang="en-GB" dirty="0"/>
          </a:p>
          <a:p>
            <a:pPr lvl="1"/>
            <a:endParaRPr lang="en-GB" dirty="0"/>
          </a:p>
          <a:p>
            <a:pPr lvl="1"/>
            <a:r>
              <a:rPr lang="en-GB" dirty="0"/>
              <a:t>Have a go exploring this!!</a:t>
            </a:r>
          </a:p>
          <a:p>
            <a:pPr lvl="1"/>
            <a:r>
              <a:rPr lang="en-GB" dirty="0">
                <a:hlinkClick r:id="rId3"/>
              </a:rPr>
              <a:t>https://tubecreature.com/#/livesontheline/current/same/U/*/FFTFTF/11.469326848406268/-0.1622/51.5142/</a:t>
            </a:r>
            <a:r>
              <a:rPr lang="en-GB" dirty="0"/>
              <a:t> </a:t>
            </a:r>
          </a:p>
          <a:p>
            <a:endParaRPr lang="en-GB" dirty="0"/>
          </a:p>
        </p:txBody>
      </p:sp>
      <p:sp>
        <p:nvSpPr>
          <p:cNvPr id="4" name="Slide Number Placeholder 3">
            <a:extLst>
              <a:ext uri="{FF2B5EF4-FFF2-40B4-BE49-F238E27FC236}">
                <a16:creationId xmlns:a16="http://schemas.microsoft.com/office/drawing/2014/main" id="{9AEC9535-FA6E-44C4-B98E-F99FE863F35B}"/>
              </a:ext>
            </a:extLst>
          </p:cNvPr>
          <p:cNvSpPr>
            <a:spLocks noGrp="1"/>
          </p:cNvSpPr>
          <p:nvPr>
            <p:ph type="sldNum" sz="quarter" idx="12"/>
          </p:nvPr>
        </p:nvSpPr>
        <p:spPr/>
        <p:txBody>
          <a:bodyPr/>
          <a:lstStyle/>
          <a:p>
            <a:fld id="{016687C5-7511-7743-B429-3BDBE272F28B}" type="slidenum">
              <a:rPr lang="en-US" smtClean="0"/>
              <a:t>21</a:t>
            </a:fld>
            <a:endParaRPr lang="en-US"/>
          </a:p>
        </p:txBody>
      </p:sp>
    </p:spTree>
    <p:extLst>
      <p:ext uri="{BB962C8B-B14F-4D97-AF65-F5344CB8AC3E}">
        <p14:creationId xmlns:p14="http://schemas.microsoft.com/office/powerpoint/2010/main" val="182266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7C746-1480-47E8-9B0C-925E72AF817C}"/>
              </a:ext>
            </a:extLst>
          </p:cNvPr>
          <p:cNvSpPr>
            <a:spLocks noGrp="1"/>
          </p:cNvSpPr>
          <p:nvPr>
            <p:ph type="title"/>
          </p:nvPr>
        </p:nvSpPr>
        <p:spPr>
          <a:xfrm>
            <a:off x="741948" y="584458"/>
            <a:ext cx="9869906" cy="365125"/>
          </a:xfrm>
        </p:spPr>
        <p:txBody>
          <a:bodyPr/>
          <a:lstStyle/>
          <a:p>
            <a:r>
              <a:rPr lang="en-GB" sz="3600" dirty="0"/>
              <a:t>Scenario 1: The visualisation of road networks to improve road safety measures are a </a:t>
            </a:r>
            <a:r>
              <a:rPr lang="en-GB" sz="3200" dirty="0"/>
              <a:t>type</a:t>
            </a:r>
            <a:r>
              <a:rPr lang="en-GB" sz="3600" dirty="0"/>
              <a:t> of </a:t>
            </a:r>
          </a:p>
        </p:txBody>
      </p:sp>
      <p:sp>
        <p:nvSpPr>
          <p:cNvPr id="2" name="Slide Number Placeholder 1">
            <a:extLst>
              <a:ext uri="{FF2B5EF4-FFF2-40B4-BE49-F238E27FC236}">
                <a16:creationId xmlns:a16="http://schemas.microsoft.com/office/drawing/2014/main" id="{33A2CE71-7A0F-40D7-B57C-FB4457A41965}"/>
              </a:ext>
            </a:extLst>
          </p:cNvPr>
          <p:cNvSpPr>
            <a:spLocks noGrp="1"/>
          </p:cNvSpPr>
          <p:nvPr>
            <p:ph type="sldNum" sz="quarter" idx="12"/>
          </p:nvPr>
        </p:nvSpPr>
        <p:spPr/>
        <p:txBody>
          <a:bodyPr/>
          <a:lstStyle/>
          <a:p>
            <a:fld id="{016687C5-7511-7743-B429-3BDBE272F28B}" type="slidenum">
              <a:rPr lang="en-US" smtClean="0"/>
              <a:t>22</a:t>
            </a:fld>
            <a:endParaRPr lang="en-US" dirty="0"/>
          </a:p>
        </p:txBody>
      </p:sp>
    </p:spTree>
    <p:extLst>
      <p:ext uri="{BB962C8B-B14F-4D97-AF65-F5344CB8AC3E}">
        <p14:creationId xmlns:p14="http://schemas.microsoft.com/office/powerpoint/2010/main" val="1623123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4EE24-982F-4200-BB22-3587BE2E1D0D}"/>
              </a:ext>
            </a:extLst>
          </p:cNvPr>
          <p:cNvSpPr>
            <a:spLocks noGrp="1"/>
          </p:cNvSpPr>
          <p:nvPr>
            <p:ph type="title"/>
          </p:nvPr>
        </p:nvSpPr>
        <p:spPr>
          <a:xfrm>
            <a:off x="826168" y="516902"/>
            <a:ext cx="9977271" cy="548819"/>
          </a:xfrm>
        </p:spPr>
        <p:txBody>
          <a:bodyPr/>
          <a:lstStyle/>
          <a:p>
            <a:r>
              <a:rPr lang="en-GB" sz="3600" dirty="0"/>
              <a:t>Scenario 2: The visualisation of the earths surface, showing its elevation, is a type of</a:t>
            </a:r>
          </a:p>
        </p:txBody>
      </p:sp>
      <p:sp>
        <p:nvSpPr>
          <p:cNvPr id="2" name="Slide Number Placeholder 1">
            <a:extLst>
              <a:ext uri="{FF2B5EF4-FFF2-40B4-BE49-F238E27FC236}">
                <a16:creationId xmlns:a16="http://schemas.microsoft.com/office/drawing/2014/main" id="{213D80E3-2981-4E97-9336-75FFD2ECD7AB}"/>
              </a:ext>
            </a:extLst>
          </p:cNvPr>
          <p:cNvSpPr>
            <a:spLocks noGrp="1"/>
          </p:cNvSpPr>
          <p:nvPr>
            <p:ph type="sldNum" sz="quarter" idx="12"/>
          </p:nvPr>
        </p:nvSpPr>
        <p:spPr/>
        <p:txBody>
          <a:bodyPr/>
          <a:lstStyle/>
          <a:p>
            <a:fld id="{016687C5-7511-7743-B429-3BDBE272F28B}" type="slidenum">
              <a:rPr lang="en-US" smtClean="0"/>
              <a:t>23</a:t>
            </a:fld>
            <a:endParaRPr lang="en-US" dirty="0"/>
          </a:p>
        </p:txBody>
      </p:sp>
    </p:spTree>
    <p:extLst>
      <p:ext uri="{BB962C8B-B14F-4D97-AF65-F5344CB8AC3E}">
        <p14:creationId xmlns:p14="http://schemas.microsoft.com/office/powerpoint/2010/main" val="731135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19A6A-5288-4E18-8081-16E0C9C11BD2}"/>
              </a:ext>
            </a:extLst>
          </p:cNvPr>
          <p:cNvSpPr>
            <a:spLocks noGrp="1"/>
          </p:cNvSpPr>
          <p:nvPr>
            <p:ph type="title"/>
          </p:nvPr>
        </p:nvSpPr>
        <p:spPr>
          <a:xfrm>
            <a:off x="741947" y="689977"/>
            <a:ext cx="9977271" cy="548819"/>
          </a:xfrm>
        </p:spPr>
        <p:txBody>
          <a:bodyPr/>
          <a:lstStyle/>
          <a:p>
            <a:r>
              <a:rPr lang="en-GB" sz="3600" dirty="0"/>
              <a:t>Scenario 3: Navigation tools such as Google maps or City-Mapper can be classed as</a:t>
            </a:r>
          </a:p>
        </p:txBody>
      </p:sp>
      <p:sp>
        <p:nvSpPr>
          <p:cNvPr id="2" name="Slide Number Placeholder 1">
            <a:extLst>
              <a:ext uri="{FF2B5EF4-FFF2-40B4-BE49-F238E27FC236}">
                <a16:creationId xmlns:a16="http://schemas.microsoft.com/office/drawing/2014/main" id="{C3148C59-A5E9-4204-A9AA-C8E6FFD1CAEE}"/>
              </a:ext>
            </a:extLst>
          </p:cNvPr>
          <p:cNvSpPr>
            <a:spLocks noGrp="1"/>
          </p:cNvSpPr>
          <p:nvPr>
            <p:ph type="sldNum" sz="quarter" idx="12"/>
          </p:nvPr>
        </p:nvSpPr>
        <p:spPr/>
        <p:txBody>
          <a:bodyPr/>
          <a:lstStyle/>
          <a:p>
            <a:fld id="{016687C5-7511-7743-B429-3BDBE272F28B}" type="slidenum">
              <a:rPr lang="en-US" smtClean="0"/>
              <a:t>24</a:t>
            </a:fld>
            <a:endParaRPr lang="en-US" dirty="0"/>
          </a:p>
        </p:txBody>
      </p:sp>
    </p:spTree>
    <p:extLst>
      <p:ext uri="{BB962C8B-B14F-4D97-AF65-F5344CB8AC3E}">
        <p14:creationId xmlns:p14="http://schemas.microsoft.com/office/powerpoint/2010/main" val="143419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5B9E-18CE-2715-C418-59845732FB60}"/>
              </a:ext>
            </a:extLst>
          </p:cNvPr>
          <p:cNvSpPr>
            <a:spLocks noGrp="1"/>
          </p:cNvSpPr>
          <p:nvPr>
            <p:ph type="title"/>
          </p:nvPr>
        </p:nvSpPr>
        <p:spPr/>
        <p:txBody>
          <a:bodyPr/>
          <a:lstStyle/>
          <a:p>
            <a:r>
              <a:rPr lang="en-GB" dirty="0"/>
              <a:t>To sum up </a:t>
            </a:r>
          </a:p>
        </p:txBody>
      </p:sp>
      <p:sp>
        <p:nvSpPr>
          <p:cNvPr id="3" name="Text Placeholder 2">
            <a:extLst>
              <a:ext uri="{FF2B5EF4-FFF2-40B4-BE49-F238E27FC236}">
                <a16:creationId xmlns:a16="http://schemas.microsoft.com/office/drawing/2014/main" id="{E913B58D-CD9F-2B37-F451-5CE15D5A0D39}"/>
              </a:ext>
            </a:extLst>
          </p:cNvPr>
          <p:cNvSpPr>
            <a:spLocks noGrp="1"/>
          </p:cNvSpPr>
          <p:nvPr>
            <p:ph type="body" sz="quarter" idx="13"/>
          </p:nvPr>
        </p:nvSpPr>
        <p:spPr/>
        <p:txBody>
          <a:bodyPr>
            <a:normAutofit fontScale="92500" lnSpcReduction="20000"/>
          </a:bodyPr>
          <a:lstStyle/>
          <a:p>
            <a:pPr marL="0" indent="0">
              <a:buNone/>
            </a:pPr>
            <a:endParaRPr lang="en-US" dirty="0">
              <a:effectLst/>
            </a:endParaRPr>
          </a:p>
          <a:p>
            <a:r>
              <a:rPr lang="en-US" dirty="0">
                <a:effectLst/>
              </a:rPr>
              <a:t>All though maps falls broadly into two categories, there are ways in which these types of map overlap or share similarities </a:t>
            </a:r>
          </a:p>
          <a:p>
            <a:r>
              <a:rPr lang="en-US" dirty="0">
                <a:effectLst/>
              </a:rPr>
              <a:t> Almost every thematic maps is also a reference map, but not every reference map is a thematic map </a:t>
            </a:r>
          </a:p>
          <a:p>
            <a:r>
              <a:rPr lang="en-US" dirty="0">
                <a:effectLst/>
              </a:rPr>
              <a:t>The decision is up to you, it is not entirely necessary to define these in your work but it is important to now what type of map you want to make as these can be affected by the data you have</a:t>
            </a:r>
          </a:p>
          <a:p>
            <a:pPr marL="0" indent="0">
              <a:buNone/>
            </a:pPr>
            <a:br>
              <a:rPr lang="en-US" dirty="0">
                <a:effectLst/>
              </a:rPr>
            </a:br>
            <a:endParaRPr lang="en-GB" dirty="0"/>
          </a:p>
        </p:txBody>
      </p:sp>
    </p:spTree>
    <p:extLst>
      <p:ext uri="{BB962C8B-B14F-4D97-AF65-F5344CB8AC3E}">
        <p14:creationId xmlns:p14="http://schemas.microsoft.com/office/powerpoint/2010/main" val="3291887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F9483-975B-45DE-9B8D-CC15B455D3BA}"/>
              </a:ext>
            </a:extLst>
          </p:cNvPr>
          <p:cNvSpPr>
            <a:spLocks noGrp="1"/>
          </p:cNvSpPr>
          <p:nvPr>
            <p:ph type="title"/>
          </p:nvPr>
        </p:nvSpPr>
        <p:spPr>
          <a:xfrm>
            <a:off x="1107364" y="786230"/>
            <a:ext cx="9977271" cy="548819"/>
          </a:xfrm>
        </p:spPr>
        <p:txBody>
          <a:bodyPr/>
          <a:lstStyle/>
          <a:p>
            <a:r>
              <a:rPr lang="en-GB" sz="3600" dirty="0"/>
              <a:t>Can you give examples of any other types of map that share qualities of both thematic and reference maps? </a:t>
            </a:r>
          </a:p>
        </p:txBody>
      </p:sp>
      <p:sp>
        <p:nvSpPr>
          <p:cNvPr id="2" name="Slide Number Placeholder 1">
            <a:extLst>
              <a:ext uri="{FF2B5EF4-FFF2-40B4-BE49-F238E27FC236}">
                <a16:creationId xmlns:a16="http://schemas.microsoft.com/office/drawing/2014/main" id="{73C5889D-FF42-4A01-9CDB-F012D994E520}"/>
              </a:ext>
            </a:extLst>
          </p:cNvPr>
          <p:cNvSpPr>
            <a:spLocks noGrp="1"/>
          </p:cNvSpPr>
          <p:nvPr>
            <p:ph type="sldNum" sz="quarter" idx="12"/>
          </p:nvPr>
        </p:nvSpPr>
        <p:spPr/>
        <p:txBody>
          <a:bodyPr/>
          <a:lstStyle/>
          <a:p>
            <a:fld id="{016687C5-7511-7743-B429-3BDBE272F28B}" type="slidenum">
              <a:rPr lang="en-US" smtClean="0"/>
              <a:t>26</a:t>
            </a:fld>
            <a:endParaRPr lang="en-US" dirty="0"/>
          </a:p>
        </p:txBody>
      </p:sp>
    </p:spTree>
    <p:extLst>
      <p:ext uri="{BB962C8B-B14F-4D97-AF65-F5344CB8AC3E}">
        <p14:creationId xmlns:p14="http://schemas.microsoft.com/office/powerpoint/2010/main" val="3574105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73CD-168B-CF44-9878-283DD874D7CF}"/>
              </a:ext>
            </a:extLst>
          </p:cNvPr>
          <p:cNvSpPr>
            <a:spLocks noGrp="1"/>
          </p:cNvSpPr>
          <p:nvPr>
            <p:ph type="title"/>
          </p:nvPr>
        </p:nvSpPr>
        <p:spPr/>
        <p:txBody>
          <a:bodyPr/>
          <a:lstStyle/>
          <a:p>
            <a:r>
              <a:rPr lang="en-GB" dirty="0"/>
              <a:t>What is </a:t>
            </a:r>
            <a:r>
              <a:rPr lang="en-GB" sz="3600" dirty="0"/>
              <a:t>Spatia</a:t>
            </a:r>
            <a:r>
              <a:rPr lang="en-GB" dirty="0"/>
              <a:t>l Data?</a:t>
            </a:r>
            <a:endParaRPr lang="en-US" dirty="0"/>
          </a:p>
        </p:txBody>
      </p:sp>
      <p:sp>
        <p:nvSpPr>
          <p:cNvPr id="3" name="Text Placeholder 2">
            <a:extLst>
              <a:ext uri="{FF2B5EF4-FFF2-40B4-BE49-F238E27FC236}">
                <a16:creationId xmlns:a16="http://schemas.microsoft.com/office/drawing/2014/main" id="{5E144D30-2663-C349-8BB7-1F04AE1B7813}"/>
              </a:ext>
            </a:extLst>
          </p:cNvPr>
          <p:cNvSpPr>
            <a:spLocks noGrp="1"/>
          </p:cNvSpPr>
          <p:nvPr>
            <p:ph type="body" sz="quarter" idx="13"/>
          </p:nvPr>
        </p:nvSpPr>
        <p:spPr/>
        <p:txBody>
          <a:bodyPr/>
          <a:lstStyle/>
          <a:p>
            <a:pPr marL="0" indent="0">
              <a:buNone/>
            </a:pPr>
            <a:endParaRPr lang="en-GB" dirty="0">
              <a:effectLst/>
            </a:endParaRPr>
          </a:p>
          <a:p>
            <a:r>
              <a:rPr lang="en-GB" dirty="0">
                <a:effectLst/>
              </a:rPr>
              <a:t>Spatial data (or geospatial data) is a data frame that contains information about a specific location, which can be analysed to better understand that location.</a:t>
            </a:r>
          </a:p>
          <a:p>
            <a:r>
              <a:rPr lang="en-GB" dirty="0">
                <a:effectLst/>
              </a:rPr>
              <a:t>GIS enables this spatial data to be processed and analysed.</a:t>
            </a:r>
          </a:p>
          <a:p>
            <a:r>
              <a:rPr lang="en-GB" dirty="0"/>
              <a:t>Two types: Vector and Raster</a:t>
            </a:r>
            <a:endParaRPr lang="en-GB" dirty="0">
              <a:effectLst/>
            </a:endParaRPr>
          </a:p>
          <a:p>
            <a:endParaRPr lang="en-US" dirty="0"/>
          </a:p>
        </p:txBody>
      </p:sp>
    </p:spTree>
    <p:extLst>
      <p:ext uri="{BB962C8B-B14F-4D97-AF65-F5344CB8AC3E}">
        <p14:creationId xmlns:p14="http://schemas.microsoft.com/office/powerpoint/2010/main" val="61036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tx1"/>
                </a:solidFill>
              </a:rPr>
              <a:t>Vector Data</a:t>
            </a:r>
            <a:endParaRPr lang="en-GB" sz="3600" i="1" dirty="0">
              <a:solidFill>
                <a:schemeClr val="tx1"/>
              </a:solidFill>
            </a:endParaRPr>
          </a:p>
        </p:txBody>
      </p:sp>
      <p:sp>
        <p:nvSpPr>
          <p:cNvPr id="3" name="Text Placeholder 2"/>
          <p:cNvSpPr>
            <a:spLocks noGrp="1"/>
          </p:cNvSpPr>
          <p:nvPr>
            <p:ph type="body" sz="quarter" idx="13"/>
          </p:nvPr>
        </p:nvSpPr>
        <p:spPr>
          <a:xfrm>
            <a:off x="1138518" y="1241607"/>
            <a:ext cx="8843682" cy="4960077"/>
          </a:xfrm>
        </p:spPr>
        <p:txBody>
          <a:bodyPr>
            <a:normAutofit/>
          </a:bodyPr>
          <a:lstStyle/>
          <a:p>
            <a:pPr marL="0" indent="0">
              <a:buNone/>
            </a:pPr>
            <a:endParaRPr lang="en-GB" dirty="0"/>
          </a:p>
          <a:p>
            <a:r>
              <a:rPr lang="en-GB" dirty="0"/>
              <a:t>Vector Data (points, lines and polygons)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p:txBody>
      </p:sp>
      <p:pic>
        <p:nvPicPr>
          <p:cNvPr id="5" name="Picture 4" descr="There are typically two types of spatial data:&#10;&#10;Raster and vector are two very different but common data formats used to store geospatial data. ..&#10;&#10;- Vector data is the most common form and consists of points, lines and polygons.&#10;     - Points are a pair of coordinates (i.e. a location of a robbery report&#10;     - Lines extend the points and include at least 2 points (i.e. the street that robbery call was received).&#10;     - Polygons extend the lines and include 3 or more points (i.e. the area, city or ward that street belongs in).">
            <a:extLst>
              <a:ext uri="{FF2B5EF4-FFF2-40B4-BE49-F238E27FC236}">
                <a16:creationId xmlns:a16="http://schemas.microsoft.com/office/drawing/2014/main" id="{0CD8FBA8-9C70-4411-8E77-6EE6EF168744}"/>
              </a:ext>
            </a:extLst>
          </p:cNvPr>
          <p:cNvPicPr>
            <a:picLocks noChangeAspect="1"/>
          </p:cNvPicPr>
          <p:nvPr/>
        </p:nvPicPr>
        <p:blipFill rotWithShape="1">
          <a:blip r:embed="rId3"/>
          <a:srcRect b="14949"/>
          <a:stretch/>
        </p:blipFill>
        <p:spPr>
          <a:xfrm>
            <a:off x="1236489" y="2231754"/>
            <a:ext cx="7418614" cy="2797446"/>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28</a:t>
            </a:fld>
            <a:endParaRPr lang="en-US"/>
          </a:p>
        </p:txBody>
      </p:sp>
    </p:spTree>
    <p:extLst>
      <p:ext uri="{BB962C8B-B14F-4D97-AF65-F5344CB8AC3E}">
        <p14:creationId xmlns:p14="http://schemas.microsoft.com/office/powerpoint/2010/main" val="292438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1514-4F93-2848-8544-F55614DDEE85}"/>
              </a:ext>
            </a:extLst>
          </p:cNvPr>
          <p:cNvSpPr>
            <a:spLocks noGrp="1"/>
          </p:cNvSpPr>
          <p:nvPr>
            <p:ph type="title"/>
          </p:nvPr>
        </p:nvSpPr>
        <p:spPr/>
        <p:txBody>
          <a:bodyPr/>
          <a:lstStyle/>
          <a:p>
            <a:r>
              <a:rPr lang="en-US" i="1" dirty="0">
                <a:solidFill>
                  <a:schemeClr val="tx1"/>
                </a:solidFill>
              </a:rPr>
              <a:t>Raster Data</a:t>
            </a:r>
          </a:p>
        </p:txBody>
      </p:sp>
      <p:sp>
        <p:nvSpPr>
          <p:cNvPr id="3" name="Text Placeholder 2">
            <a:extLst>
              <a:ext uri="{FF2B5EF4-FFF2-40B4-BE49-F238E27FC236}">
                <a16:creationId xmlns:a16="http://schemas.microsoft.com/office/drawing/2014/main" id="{F0FFB530-CD29-0042-88FD-0B1F0D6F19AC}"/>
              </a:ext>
            </a:extLst>
          </p:cNvPr>
          <p:cNvSpPr>
            <a:spLocks noGrp="1"/>
          </p:cNvSpPr>
          <p:nvPr>
            <p:ph type="body" sz="quarter" idx="13"/>
          </p:nvPr>
        </p:nvSpPr>
        <p:spPr>
          <a:xfrm>
            <a:off x="838200" y="1548713"/>
            <a:ext cx="8843682" cy="871758"/>
          </a:xfrm>
        </p:spPr>
        <p:txBody>
          <a:bodyPr/>
          <a:lstStyle/>
          <a:p>
            <a:r>
              <a:rPr lang="en-GB" dirty="0"/>
              <a:t>I</a:t>
            </a:r>
            <a:r>
              <a:rPr lang="en-GB" dirty="0">
                <a:effectLst/>
              </a:rPr>
              <a:t>magery or satellite data that are formed from a grid of pixels.</a:t>
            </a:r>
          </a:p>
          <a:p>
            <a:endParaRPr lang="en-US" dirty="0"/>
          </a:p>
        </p:txBody>
      </p:sp>
      <p:pic>
        <p:nvPicPr>
          <p:cNvPr id="7" name="Picture 6" descr="Raster data map example&#10;">
            <a:extLst>
              <a:ext uri="{FF2B5EF4-FFF2-40B4-BE49-F238E27FC236}">
                <a16:creationId xmlns:a16="http://schemas.microsoft.com/office/drawing/2014/main" id="{76D3E1C1-18D7-BD41-8DCD-814CBA2154A5}"/>
              </a:ext>
            </a:extLst>
          </p:cNvPr>
          <p:cNvPicPr>
            <a:picLocks noChangeAspect="1"/>
          </p:cNvPicPr>
          <p:nvPr/>
        </p:nvPicPr>
        <p:blipFill rotWithShape="1">
          <a:blip r:embed="rId2">
            <a:extLst>
              <a:ext uri="{28A0092B-C50C-407E-A947-70E740481C1C}">
                <a14:useLocalDpi xmlns:a14="http://schemas.microsoft.com/office/drawing/2010/main" val="0"/>
              </a:ext>
            </a:extLst>
          </a:blip>
          <a:srcRect b="15559"/>
          <a:stretch/>
        </p:blipFill>
        <p:spPr>
          <a:xfrm>
            <a:off x="3130640" y="2420471"/>
            <a:ext cx="4614866" cy="3896828"/>
          </a:xfrm>
          <a:prstGeom prst="rect">
            <a:avLst/>
          </a:prstGeom>
        </p:spPr>
      </p:pic>
    </p:spTree>
    <p:extLst>
      <p:ext uri="{BB962C8B-B14F-4D97-AF65-F5344CB8AC3E}">
        <p14:creationId xmlns:p14="http://schemas.microsoft.com/office/powerpoint/2010/main" val="2975029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0022-A857-3001-189E-A8FEB72EBDCD}"/>
              </a:ext>
            </a:extLst>
          </p:cNvPr>
          <p:cNvSpPr>
            <a:spLocks noGrp="1"/>
          </p:cNvSpPr>
          <p:nvPr>
            <p:ph type="title"/>
          </p:nvPr>
        </p:nvSpPr>
        <p:spPr/>
        <p:txBody>
          <a:bodyPr/>
          <a:lstStyle/>
          <a:p>
            <a:r>
              <a:rPr lang="en-GB" b="1" dirty="0">
                <a:solidFill>
                  <a:srgbClr val="702082"/>
                </a:solidFill>
              </a:rPr>
              <a:t>Interaction</a:t>
            </a:r>
          </a:p>
        </p:txBody>
      </p:sp>
      <p:sp>
        <p:nvSpPr>
          <p:cNvPr id="3" name="TextBox 2">
            <a:extLst>
              <a:ext uri="{FF2B5EF4-FFF2-40B4-BE49-F238E27FC236}">
                <a16:creationId xmlns:a16="http://schemas.microsoft.com/office/drawing/2014/main" id="{9A30E060-0FDB-5F9E-77E2-A175C953DB71}"/>
              </a:ext>
            </a:extLst>
          </p:cNvPr>
          <p:cNvSpPr txBox="1"/>
          <p:nvPr/>
        </p:nvSpPr>
        <p:spPr>
          <a:xfrm>
            <a:off x="669470" y="1551215"/>
            <a:ext cx="11108873"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During this workshop you can use the Zoom chat for technical questions or comments (to chat with the facilitator – Emma Green).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If you want to ask questions in relation to the content of this talk, then you can use the Zoom Q+A function.</a:t>
            </a:r>
          </a:p>
          <a:p>
            <a:endParaRPr lang="en-GB" sz="2400" dirty="0"/>
          </a:p>
          <a:p>
            <a:pPr marL="285750" indent="-285750">
              <a:buFont typeface="Arial" panose="020B0604020202020204" pitchFamily="34" charset="0"/>
              <a:buChar char="•"/>
            </a:pPr>
            <a:r>
              <a:rPr lang="en-GB" sz="2400" dirty="0"/>
              <a:t>This Workshop will involve several polls, short answers and other interactions where all answers will appear anonymously on the screen. For this, you need to go to menti.com and enter the 8 digit code at the top of the screen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Lets test this now!</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328849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55FD1B-AC6A-1A41-B796-36FE8BE5B1DC}"/>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dirty="0">
                <a:solidFill>
                  <a:schemeClr val="tx1"/>
                </a:solidFill>
                <a:latin typeface="+mj-lt"/>
                <a:ea typeface="+mj-ea"/>
                <a:cs typeface="+mj-cs"/>
              </a:rPr>
              <a:t>GIS Data Management</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1698BE47-EEED-4249-A16A-0A09894552AE}"/>
              </a:ext>
            </a:extLst>
          </p:cNvPr>
          <p:cNvSpPr>
            <a:spLocks noGrp="1"/>
          </p:cNvSpPr>
          <p:nvPr>
            <p:ph type="body" sz="quarter" idx="13"/>
          </p:nvPr>
        </p:nvSpPr>
        <p:spPr>
          <a:xfrm>
            <a:off x="5351164" y="586822"/>
            <a:ext cx="6002636" cy="1645920"/>
          </a:xfrm>
        </p:spPr>
        <p:txBody>
          <a:bodyPr vert="horz" lIns="91440" tIns="45720" rIns="91440" bIns="45720" rtlCol="0" anchor="ctr">
            <a:normAutofit/>
          </a:bodyPr>
          <a:lstStyle/>
          <a:p>
            <a:r>
              <a:rPr lang="en-US" sz="1800" dirty="0" err="1"/>
              <a:t>GeoTiff</a:t>
            </a:r>
            <a:r>
              <a:rPr lang="en-US" sz="1800" dirty="0"/>
              <a:t> files are commonly used for raster data</a:t>
            </a:r>
          </a:p>
          <a:p>
            <a:r>
              <a:rPr lang="en-US" sz="1800" dirty="0"/>
              <a:t>Shapefile files are commonly used for vector data. Here’s a file extension… </a:t>
            </a:r>
          </a:p>
        </p:txBody>
      </p:sp>
      <p:pic>
        <p:nvPicPr>
          <p:cNvPr id="5" name="Picture 4" descr="Shapefile file structure&#10;">
            <a:extLst>
              <a:ext uri="{FF2B5EF4-FFF2-40B4-BE49-F238E27FC236}">
                <a16:creationId xmlns:a16="http://schemas.microsoft.com/office/drawing/2014/main" id="{234C2D93-2086-DA89-F445-EADE89D5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137" y="2734056"/>
            <a:ext cx="7452117" cy="3483864"/>
          </a:xfrm>
          <a:prstGeom prst="rect">
            <a:avLst/>
          </a:prstGeom>
        </p:spPr>
      </p:pic>
    </p:spTree>
    <p:extLst>
      <p:ext uri="{BB962C8B-B14F-4D97-AF65-F5344CB8AC3E}">
        <p14:creationId xmlns:p14="http://schemas.microsoft.com/office/powerpoint/2010/main" val="1900090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E227-0F0D-45CB-7F93-BF922CF713F2}"/>
              </a:ext>
            </a:extLst>
          </p:cNvPr>
          <p:cNvSpPr>
            <a:spLocks noGrp="1"/>
          </p:cNvSpPr>
          <p:nvPr>
            <p:ph type="title"/>
          </p:nvPr>
        </p:nvSpPr>
        <p:spPr/>
        <p:txBody>
          <a:bodyPr/>
          <a:lstStyle/>
          <a:p>
            <a:r>
              <a:rPr lang="en-US" dirty="0"/>
              <a:t>Managing GIS files in R (vector data)</a:t>
            </a:r>
          </a:p>
        </p:txBody>
      </p:sp>
      <p:sp>
        <p:nvSpPr>
          <p:cNvPr id="3" name="Text Placeholder 2">
            <a:extLst>
              <a:ext uri="{FF2B5EF4-FFF2-40B4-BE49-F238E27FC236}">
                <a16:creationId xmlns:a16="http://schemas.microsoft.com/office/drawing/2014/main" id="{A103617F-5916-5493-566A-624489165AB8}"/>
              </a:ext>
            </a:extLst>
          </p:cNvPr>
          <p:cNvSpPr>
            <a:spLocks noGrp="1"/>
          </p:cNvSpPr>
          <p:nvPr>
            <p:ph type="body" sz="quarter" idx="13"/>
          </p:nvPr>
        </p:nvSpPr>
        <p:spPr>
          <a:xfrm>
            <a:off x="838200" y="1827009"/>
            <a:ext cx="3316357" cy="4065454"/>
          </a:xfrm>
        </p:spPr>
        <p:txBody>
          <a:bodyPr>
            <a:normAutofit/>
          </a:bodyPr>
          <a:lstStyle/>
          <a:p>
            <a:pPr marL="0" indent="0">
              <a:buNone/>
            </a:pPr>
            <a:r>
              <a:rPr lang="en-US" dirty="0"/>
              <a:t>Key Packages: </a:t>
            </a:r>
          </a:p>
          <a:p>
            <a:pPr marL="0" indent="0">
              <a:buNone/>
            </a:pPr>
            <a:endParaRPr lang="en-US" dirty="0"/>
          </a:p>
          <a:p>
            <a:pPr algn="l">
              <a:buFont typeface="Arial" panose="020B0604020202020204" pitchFamily="34" charset="0"/>
              <a:buChar char="•"/>
            </a:pPr>
            <a:r>
              <a:rPr lang="en-GB" sz="1800" b="0" i="0" dirty="0">
                <a:effectLst/>
              </a:rPr>
              <a:t>sf (Simple Features): A modern approach to managing spatial data, supporting simple features for R.</a:t>
            </a:r>
          </a:p>
          <a:p>
            <a:pPr algn="l">
              <a:buFont typeface="Arial" panose="020B0604020202020204" pitchFamily="34" charset="0"/>
              <a:buChar char="•"/>
            </a:pPr>
            <a:r>
              <a:rPr lang="en-GB" sz="1800" b="0" i="0" dirty="0" err="1">
                <a:effectLst/>
              </a:rPr>
              <a:t>rgdal</a:t>
            </a:r>
            <a:r>
              <a:rPr lang="en-GB" sz="1800" b="0" i="0" dirty="0">
                <a:effectLst/>
              </a:rPr>
              <a:t>: Provides bindings to the GDAL (Geospatial Data Abstraction Library) for reading and writing a wide range of formats.</a:t>
            </a:r>
          </a:p>
        </p:txBody>
      </p:sp>
      <p:sp>
        <p:nvSpPr>
          <p:cNvPr id="4" name="TextBox 3">
            <a:extLst>
              <a:ext uri="{FF2B5EF4-FFF2-40B4-BE49-F238E27FC236}">
                <a16:creationId xmlns:a16="http://schemas.microsoft.com/office/drawing/2014/main" id="{50470117-6B52-2C05-69B6-602752AA4B36}"/>
              </a:ext>
            </a:extLst>
          </p:cNvPr>
          <p:cNvSpPr txBox="1"/>
          <p:nvPr/>
        </p:nvSpPr>
        <p:spPr>
          <a:xfrm>
            <a:off x="4812236" y="1645146"/>
            <a:ext cx="6003235" cy="4247317"/>
          </a:xfrm>
          <a:custGeom>
            <a:avLst/>
            <a:gdLst>
              <a:gd name="connsiteX0" fmla="*/ 0 w 6003235"/>
              <a:gd name="connsiteY0" fmla="*/ 0 h 4247317"/>
              <a:gd name="connsiteX1" fmla="*/ 6003235 w 6003235"/>
              <a:gd name="connsiteY1" fmla="*/ 0 h 4247317"/>
              <a:gd name="connsiteX2" fmla="*/ 6003235 w 6003235"/>
              <a:gd name="connsiteY2" fmla="*/ 4247317 h 4247317"/>
              <a:gd name="connsiteX3" fmla="*/ 0 w 6003235"/>
              <a:gd name="connsiteY3" fmla="*/ 4247317 h 4247317"/>
              <a:gd name="connsiteX4" fmla="*/ 0 w 6003235"/>
              <a:gd name="connsiteY4" fmla="*/ 0 h 4247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235" h="4247317" fill="none" extrusionOk="0">
                <a:moveTo>
                  <a:pt x="0" y="0"/>
                </a:moveTo>
                <a:cubicBezTo>
                  <a:pt x="2188932" y="-49533"/>
                  <a:pt x="4857196" y="-14809"/>
                  <a:pt x="6003235" y="0"/>
                </a:cubicBezTo>
                <a:cubicBezTo>
                  <a:pt x="6090874" y="2018612"/>
                  <a:pt x="5930556" y="2397025"/>
                  <a:pt x="6003235" y="4247317"/>
                </a:cubicBezTo>
                <a:cubicBezTo>
                  <a:pt x="4555443" y="4199086"/>
                  <a:pt x="2515318" y="4331772"/>
                  <a:pt x="0" y="4247317"/>
                </a:cubicBezTo>
                <a:cubicBezTo>
                  <a:pt x="-38581" y="2785428"/>
                  <a:pt x="63341" y="1373864"/>
                  <a:pt x="0" y="0"/>
                </a:cubicBezTo>
                <a:close/>
              </a:path>
              <a:path w="6003235" h="4247317" stroke="0" extrusionOk="0">
                <a:moveTo>
                  <a:pt x="0" y="0"/>
                </a:moveTo>
                <a:cubicBezTo>
                  <a:pt x="1186312" y="118645"/>
                  <a:pt x="5074380" y="116012"/>
                  <a:pt x="6003235" y="0"/>
                </a:cubicBezTo>
                <a:cubicBezTo>
                  <a:pt x="5870353" y="1680520"/>
                  <a:pt x="6088186" y="2207226"/>
                  <a:pt x="6003235" y="4247317"/>
                </a:cubicBezTo>
                <a:cubicBezTo>
                  <a:pt x="4311058" y="4381917"/>
                  <a:pt x="1071032" y="4090121"/>
                  <a:pt x="0" y="4247317"/>
                </a:cubicBezTo>
                <a:cubicBezTo>
                  <a:pt x="-20187" y="3733575"/>
                  <a:pt x="-152480" y="1797474"/>
                  <a:pt x="0" y="0"/>
                </a:cubicBezTo>
                <a:close/>
              </a:path>
            </a:pathLst>
          </a:custGeom>
          <a:solidFill>
            <a:schemeClr val="bg2">
              <a:lumMod val="90000"/>
            </a:schemeClr>
          </a:solidFill>
          <a:ln cap="rnd">
            <a:solidFill>
              <a:schemeClr val="tx1">
                <a:alpha val="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rtlCol="0">
            <a:spAutoFit/>
          </a:bodyPr>
          <a:lstStyle/>
          <a:p>
            <a:r>
              <a:rPr lang="en-US" dirty="0"/>
              <a:t>Example Code: </a:t>
            </a:r>
          </a:p>
          <a:p>
            <a:endParaRPr lang="en-US" dirty="0"/>
          </a:p>
          <a:p>
            <a:r>
              <a:rPr lang="en-US" dirty="0">
                <a:latin typeface="Consolas" panose="020B0609020204030204" pitchFamily="49" charset="0"/>
                <a:cs typeface="Consolas" panose="020B0609020204030204" pitchFamily="49" charset="0"/>
              </a:rPr>
              <a:t>library(sf)</a:t>
            </a:r>
          </a:p>
          <a:p>
            <a:r>
              <a:rPr lang="en-US" dirty="0">
                <a:latin typeface="Consolas" panose="020B0609020204030204" pitchFamily="49" charset="0"/>
                <a:cs typeface="Consolas" panose="020B0609020204030204" pitchFamily="49" charset="0"/>
              </a:rPr>
              <a:t>shapefile &lt;- </a:t>
            </a:r>
            <a:r>
              <a:rPr lang="en-US" dirty="0" err="1">
                <a:latin typeface="Consolas" panose="020B0609020204030204" pitchFamily="49" charset="0"/>
                <a:cs typeface="Consolas" panose="020B0609020204030204" pitchFamily="49" charset="0"/>
              </a:rPr>
              <a:t>st_read</a:t>
            </a:r>
            <a:r>
              <a:rPr lang="en-US" dirty="0">
                <a:latin typeface="Consolas" panose="020B0609020204030204" pitchFamily="49" charset="0"/>
                <a:cs typeface="Consolas" panose="020B0609020204030204" pitchFamily="49" charset="0"/>
              </a:rPr>
              <a:t>("path/to/your/</a:t>
            </a:r>
            <a:r>
              <a:rPr lang="en-US" dirty="0" err="1">
                <a:latin typeface="Consolas" panose="020B0609020204030204" pitchFamily="49" charset="0"/>
                <a:cs typeface="Consolas" panose="020B0609020204030204" pitchFamily="49" charset="0"/>
              </a:rPr>
              <a:t>file.shp</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GB" b="0" i="0" dirty="0" err="1">
                <a:effectLst/>
                <a:latin typeface="Consolas" panose="020B0609020204030204" pitchFamily="49" charset="0"/>
                <a:cs typeface="Consolas" panose="020B0609020204030204" pitchFamily="49" charset="0"/>
              </a:rPr>
              <a:t>shapefile_transformed</a:t>
            </a:r>
            <a:r>
              <a:rPr lang="en-GB" b="0" i="0" dirty="0">
                <a:effectLst/>
                <a:latin typeface="Consolas" panose="020B0609020204030204" pitchFamily="49" charset="0"/>
                <a:cs typeface="Consolas" panose="020B0609020204030204" pitchFamily="49" charset="0"/>
              </a:rPr>
              <a:t> &lt;- </a:t>
            </a:r>
            <a:r>
              <a:rPr lang="en-GB" b="0" i="0" dirty="0" err="1">
                <a:effectLst/>
                <a:latin typeface="Consolas" panose="020B0609020204030204" pitchFamily="49" charset="0"/>
                <a:cs typeface="Consolas" panose="020B0609020204030204" pitchFamily="49" charset="0"/>
              </a:rPr>
              <a:t>st_transform</a:t>
            </a:r>
            <a:r>
              <a:rPr lang="en-GB" b="0" i="0" dirty="0">
                <a:effectLst/>
                <a:latin typeface="Consolas" panose="020B0609020204030204" pitchFamily="49" charset="0"/>
                <a:cs typeface="Consolas" panose="020B0609020204030204" pitchFamily="49" charset="0"/>
              </a:rPr>
              <a:t>(</a:t>
            </a:r>
            <a:r>
              <a:rPr lang="en-GB" b="0" i="0" dirty="0" err="1">
                <a:effectLst/>
                <a:latin typeface="Consolas" panose="020B0609020204030204" pitchFamily="49" charset="0"/>
                <a:cs typeface="Consolas" panose="020B0609020204030204" pitchFamily="49" charset="0"/>
              </a:rPr>
              <a:t>my_shapefile</a:t>
            </a:r>
            <a:r>
              <a:rPr lang="en-GB" b="0" i="0" dirty="0">
                <a:effectLst/>
                <a:latin typeface="Consolas" panose="020B0609020204030204" pitchFamily="49" charset="0"/>
                <a:cs typeface="Consolas" panose="020B0609020204030204" pitchFamily="49" charset="0"/>
              </a:rPr>
              <a:t>, </a:t>
            </a:r>
            <a:r>
              <a:rPr lang="en-GB" b="0" i="0" dirty="0" err="1">
                <a:effectLst/>
                <a:latin typeface="Consolas" panose="020B0609020204030204" pitchFamily="49" charset="0"/>
                <a:cs typeface="Consolas" panose="020B0609020204030204" pitchFamily="49" charset="0"/>
              </a:rPr>
              <a:t>crs</a:t>
            </a:r>
            <a:r>
              <a:rPr lang="en-GB" b="0" i="0" dirty="0">
                <a:effectLst/>
                <a:latin typeface="Consolas" panose="020B0609020204030204" pitchFamily="49" charset="0"/>
                <a:cs typeface="Consolas" panose="020B0609020204030204" pitchFamily="49" charset="0"/>
              </a:rPr>
              <a:t> = 4326) </a:t>
            </a:r>
            <a:br>
              <a:rPr lang="en-GB"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str(</a:t>
            </a:r>
            <a:r>
              <a:rPr lang="en-US" dirty="0" err="1">
                <a:latin typeface="Consolas" panose="020B0609020204030204" pitchFamily="49" charset="0"/>
                <a:cs typeface="Consolas" panose="020B0609020204030204" pitchFamily="49" charset="0"/>
              </a:rPr>
              <a:t>shapefile_transformed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summary(</a:t>
            </a:r>
            <a:r>
              <a:rPr lang="en-US" dirty="0" err="1">
                <a:latin typeface="Consolas" panose="020B0609020204030204" pitchFamily="49" charset="0"/>
                <a:cs typeface="Consolas" panose="020B0609020204030204" pitchFamily="49" charset="0"/>
              </a:rPr>
              <a:t>shapefile_transformed</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Plot(</a:t>
            </a:r>
            <a:r>
              <a:rPr lang="en-US" dirty="0" err="1">
                <a:latin typeface="Consolas" panose="020B0609020204030204" pitchFamily="49" charset="0"/>
                <a:cs typeface="Consolas" panose="020B0609020204030204" pitchFamily="49" charset="0"/>
              </a:rPr>
              <a:t>shapefile_transformed</a:t>
            </a:r>
            <a:r>
              <a:rPr lang="en-US" dirty="0">
                <a:latin typeface="Consolas" panose="020B0609020204030204" pitchFamily="49" charset="0"/>
                <a:cs typeface="Consolas" panose="020B0609020204030204" pitchFamily="49" charset="0"/>
              </a:rPr>
              <a:t>) </a:t>
            </a:r>
          </a:p>
          <a:p>
            <a:r>
              <a:rPr lang="en-GB" b="0" i="0" dirty="0" err="1">
                <a:effectLst/>
                <a:latin typeface="Consolas" panose="020B0609020204030204" pitchFamily="49" charset="0"/>
                <a:cs typeface="Consolas" panose="020B0609020204030204" pitchFamily="49" charset="0"/>
              </a:rPr>
              <a:t>ggplot</a:t>
            </a:r>
            <a:r>
              <a:rPr lang="en-GB" b="0" i="0" dirty="0">
                <a:effectLst/>
                <a:latin typeface="Consolas" panose="020B0609020204030204" pitchFamily="49" charset="0"/>
                <a:cs typeface="Consolas" panose="020B0609020204030204" pitchFamily="49" charset="0"/>
              </a:rPr>
              <a:t>(data = </a:t>
            </a:r>
            <a:r>
              <a:rPr lang="en-GB" b="0" i="0" dirty="0" err="1">
                <a:effectLst/>
                <a:latin typeface="Consolas" panose="020B0609020204030204" pitchFamily="49" charset="0"/>
                <a:cs typeface="Consolas" panose="020B0609020204030204" pitchFamily="49" charset="0"/>
              </a:rPr>
              <a:t>shapefile_transformed</a:t>
            </a:r>
            <a:r>
              <a:rPr lang="en-GB" b="0" i="0" dirty="0">
                <a:effectLst/>
                <a:latin typeface="Consolas" panose="020B0609020204030204" pitchFamily="49" charset="0"/>
                <a:cs typeface="Consolas" panose="020B0609020204030204" pitchFamily="49" charset="0"/>
              </a:rPr>
              <a:t>) + </a:t>
            </a:r>
            <a:r>
              <a:rPr lang="en-GB" b="0" i="0" dirty="0" err="1">
                <a:effectLst/>
                <a:latin typeface="Consolas" panose="020B0609020204030204" pitchFamily="49" charset="0"/>
                <a:cs typeface="Consolas" panose="020B0609020204030204" pitchFamily="49" charset="0"/>
              </a:rPr>
              <a:t>geom_sf</a:t>
            </a:r>
            <a:r>
              <a:rPr lang="en-GB" b="0" i="0" dirty="0">
                <a:effectLst/>
                <a:latin typeface="Consolas" panose="020B0609020204030204" pitchFamily="49" charset="0"/>
                <a:cs typeface="Consolas" panose="020B0609020204030204" pitchFamily="49" charset="0"/>
              </a:rPr>
              <a:t>(</a:t>
            </a:r>
            <a:r>
              <a:rPr lang="en-GB" b="0" i="0" dirty="0" err="1">
                <a:effectLst/>
                <a:latin typeface="Consolas" panose="020B0609020204030204" pitchFamily="49" charset="0"/>
                <a:cs typeface="Consolas" panose="020B0609020204030204" pitchFamily="49" charset="0"/>
              </a:rPr>
              <a:t>aes</a:t>
            </a:r>
            <a:r>
              <a:rPr lang="en-GB" b="0" i="0" dirty="0">
                <a:effectLst/>
                <a:latin typeface="Consolas" panose="020B0609020204030204" pitchFamily="49" charset="0"/>
                <a:cs typeface="Consolas" panose="020B0609020204030204" pitchFamily="49" charset="0"/>
              </a:rPr>
              <a:t>(fill = attribute))</a:t>
            </a:r>
            <a:endParaRPr lang="en-US" dirty="0">
              <a:latin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3779666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3B4D-6CD2-9B10-58C3-B672DED896C6}"/>
              </a:ext>
            </a:extLst>
          </p:cNvPr>
          <p:cNvSpPr>
            <a:spLocks noGrp="1"/>
          </p:cNvSpPr>
          <p:nvPr>
            <p:ph type="title"/>
          </p:nvPr>
        </p:nvSpPr>
        <p:spPr/>
        <p:txBody>
          <a:bodyPr/>
          <a:lstStyle/>
          <a:p>
            <a:r>
              <a:rPr lang="en-US" b="1" dirty="0"/>
              <a:t>Modifiable Arial Unit Problem (MAUP)</a:t>
            </a:r>
          </a:p>
        </p:txBody>
      </p:sp>
      <p:sp>
        <p:nvSpPr>
          <p:cNvPr id="3" name="Text Placeholder 2">
            <a:extLst>
              <a:ext uri="{FF2B5EF4-FFF2-40B4-BE49-F238E27FC236}">
                <a16:creationId xmlns:a16="http://schemas.microsoft.com/office/drawing/2014/main" id="{8B89665D-C361-DF96-F765-3DCD78E0ABFB}"/>
              </a:ext>
            </a:extLst>
          </p:cNvPr>
          <p:cNvSpPr>
            <a:spLocks noGrp="1"/>
          </p:cNvSpPr>
          <p:nvPr>
            <p:ph type="body" sz="quarter" idx="13"/>
          </p:nvPr>
        </p:nvSpPr>
        <p:spPr>
          <a:xfrm>
            <a:off x="1159754" y="1554706"/>
            <a:ext cx="8843682" cy="4065454"/>
          </a:xfrm>
        </p:spPr>
        <p:txBody>
          <a:bodyPr/>
          <a:lstStyle/>
          <a:p>
            <a:pPr marL="0" indent="0">
              <a:buNone/>
            </a:pPr>
            <a:r>
              <a:rPr lang="en-GB" b="1" i="1" dirty="0">
                <a:solidFill>
                  <a:srgbClr val="212121"/>
                </a:solidFill>
                <a:effectLst/>
                <a:latin typeface="Cambria" panose="02040503050406030204" pitchFamily="18" charset="0"/>
              </a:rPr>
              <a:t>“MAUP refers to the cartographic representation of data whose attributes are significantly influenced by the spatial scale used”</a:t>
            </a:r>
            <a:endParaRPr lang="en-US" b="1" i="1" dirty="0"/>
          </a:p>
        </p:txBody>
      </p:sp>
      <p:sp>
        <p:nvSpPr>
          <p:cNvPr id="5" name="TextBox 4">
            <a:extLst>
              <a:ext uri="{FF2B5EF4-FFF2-40B4-BE49-F238E27FC236}">
                <a16:creationId xmlns:a16="http://schemas.microsoft.com/office/drawing/2014/main" id="{E1BFB3BF-B710-1051-095B-233AFA7AF2E9}"/>
              </a:ext>
            </a:extLst>
          </p:cNvPr>
          <p:cNvSpPr txBox="1"/>
          <p:nvPr/>
        </p:nvSpPr>
        <p:spPr>
          <a:xfrm>
            <a:off x="1014592" y="3402767"/>
            <a:ext cx="8459192" cy="2677656"/>
          </a:xfrm>
          <a:prstGeom prst="rect">
            <a:avLst/>
          </a:prstGeom>
          <a:noFill/>
        </p:spPr>
        <p:txBody>
          <a:bodyPr wrap="square">
            <a:spAutoFit/>
          </a:bodyPr>
          <a:lstStyle/>
          <a:p>
            <a:pPr algn="l"/>
            <a:r>
              <a:rPr lang="en-GB" sz="2400" dirty="0"/>
              <a:t>Two key Aspects:</a:t>
            </a:r>
          </a:p>
          <a:p>
            <a:pPr algn="l"/>
            <a:endParaRPr lang="en-GB" sz="2400" i="0" dirty="0">
              <a:effectLst/>
            </a:endParaRPr>
          </a:p>
          <a:p>
            <a:pPr algn="l">
              <a:buFont typeface="+mj-lt"/>
              <a:buAutoNum type="arabicPeriod"/>
            </a:pPr>
            <a:r>
              <a:rPr lang="en-GB" sz="2400" i="0" dirty="0">
                <a:effectLst/>
              </a:rPr>
              <a:t> Scale Effect: Changing the size of the spatial units (e.g., from neighbourhoods to districts) can alter statistical results, such as means or totals.</a:t>
            </a:r>
          </a:p>
          <a:p>
            <a:pPr algn="l">
              <a:buFont typeface="+mj-lt"/>
              <a:buAutoNum type="arabicPeriod"/>
            </a:pPr>
            <a:r>
              <a:rPr lang="en-GB" sz="2400" i="0" dirty="0">
                <a:effectLst/>
              </a:rPr>
              <a:t> Zoning Effect: Altering the shape or configuration of spatial units, even if the scale remains constant, can also impact results.</a:t>
            </a:r>
          </a:p>
        </p:txBody>
      </p:sp>
    </p:spTree>
    <p:extLst>
      <p:ext uri="{BB962C8B-B14F-4D97-AF65-F5344CB8AC3E}">
        <p14:creationId xmlns:p14="http://schemas.microsoft.com/office/powerpoint/2010/main" val="2273442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2499-6AFF-FC43-67BB-846D19F82C3F}"/>
              </a:ext>
            </a:extLst>
          </p:cNvPr>
          <p:cNvSpPr>
            <a:spLocks noGrp="1"/>
          </p:cNvSpPr>
          <p:nvPr>
            <p:ph type="title"/>
          </p:nvPr>
        </p:nvSpPr>
        <p:spPr>
          <a:xfrm>
            <a:off x="684477" y="-954375"/>
            <a:ext cx="9977271" cy="548819"/>
          </a:xfrm>
        </p:spPr>
        <p:txBody>
          <a:bodyPr/>
          <a:lstStyle/>
          <a:p>
            <a:r>
              <a:rPr lang="en-US" dirty="0"/>
              <a:t>Zone vs scale effect</a:t>
            </a:r>
          </a:p>
        </p:txBody>
      </p:sp>
      <p:sp>
        <p:nvSpPr>
          <p:cNvPr id="3" name="Text Placeholder 2">
            <a:extLst>
              <a:ext uri="{FF2B5EF4-FFF2-40B4-BE49-F238E27FC236}">
                <a16:creationId xmlns:a16="http://schemas.microsoft.com/office/drawing/2014/main" id="{B67ED114-FEFF-1FF0-5D99-3002FD4342D8}"/>
              </a:ext>
            </a:extLst>
          </p:cNvPr>
          <p:cNvSpPr>
            <a:spLocks noGrp="1"/>
          </p:cNvSpPr>
          <p:nvPr>
            <p:ph type="body" sz="quarter" idx="13"/>
          </p:nvPr>
        </p:nvSpPr>
        <p:spPr>
          <a:xfrm>
            <a:off x="710648" y="640176"/>
            <a:ext cx="8843682" cy="4065454"/>
          </a:xfrm>
        </p:spPr>
        <p:txBody>
          <a:bodyPr/>
          <a:lstStyle/>
          <a:p>
            <a:r>
              <a:rPr lang="en-US" dirty="0"/>
              <a:t>Scale Effect: </a:t>
            </a:r>
          </a:p>
        </p:txBody>
      </p:sp>
      <p:pic>
        <p:nvPicPr>
          <p:cNvPr id="11" name="Picture 10" descr="Scale effect example&#10;">
            <a:extLst>
              <a:ext uri="{FF2B5EF4-FFF2-40B4-BE49-F238E27FC236}">
                <a16:creationId xmlns:a16="http://schemas.microsoft.com/office/drawing/2014/main" id="{5EF42248-9CDA-58F1-1838-0F529A9CE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22" y="751569"/>
            <a:ext cx="4976160" cy="2123377"/>
          </a:xfrm>
          <a:prstGeom prst="rect">
            <a:avLst/>
          </a:prstGeom>
        </p:spPr>
      </p:pic>
      <p:sp>
        <p:nvSpPr>
          <p:cNvPr id="13" name="TextBox 12">
            <a:extLst>
              <a:ext uri="{FF2B5EF4-FFF2-40B4-BE49-F238E27FC236}">
                <a16:creationId xmlns:a16="http://schemas.microsoft.com/office/drawing/2014/main" id="{92E17098-104A-4274-ABCA-FCC0AE13291E}"/>
              </a:ext>
            </a:extLst>
          </p:cNvPr>
          <p:cNvSpPr txBox="1"/>
          <p:nvPr/>
        </p:nvSpPr>
        <p:spPr>
          <a:xfrm>
            <a:off x="3601279" y="3598396"/>
            <a:ext cx="6102626" cy="276999"/>
          </a:xfrm>
          <a:prstGeom prst="rect">
            <a:avLst/>
          </a:prstGeom>
          <a:noFill/>
        </p:spPr>
        <p:txBody>
          <a:bodyPr wrap="square">
            <a:spAutoFit/>
          </a:bodyPr>
          <a:lstStyle/>
          <a:p>
            <a:r>
              <a:rPr lang="en-US" sz="1200" dirty="0">
                <a:hlinkClick r:id="rId4"/>
              </a:rPr>
              <a:t>https://gisgeography.com/maup-modifiable-areal-unit-problem/</a:t>
            </a:r>
            <a:r>
              <a:rPr lang="en-US" sz="1200" dirty="0"/>
              <a:t> </a:t>
            </a:r>
          </a:p>
        </p:txBody>
      </p:sp>
      <p:sp>
        <p:nvSpPr>
          <p:cNvPr id="9" name="TextBox 8">
            <a:extLst>
              <a:ext uri="{FF2B5EF4-FFF2-40B4-BE49-F238E27FC236}">
                <a16:creationId xmlns:a16="http://schemas.microsoft.com/office/drawing/2014/main" id="{F6E8004F-F25B-6D5B-ACFD-723889379FA6}"/>
              </a:ext>
            </a:extLst>
          </p:cNvPr>
          <p:cNvSpPr txBox="1"/>
          <p:nvPr/>
        </p:nvSpPr>
        <p:spPr>
          <a:xfrm>
            <a:off x="838200" y="4304888"/>
            <a:ext cx="8588578"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Zone Effect: </a:t>
            </a:r>
          </a:p>
        </p:txBody>
      </p:sp>
      <p:pic>
        <p:nvPicPr>
          <p:cNvPr id="5" name="Picture 4" descr="Zone effect map example&#10;">
            <a:extLst>
              <a:ext uri="{FF2B5EF4-FFF2-40B4-BE49-F238E27FC236}">
                <a16:creationId xmlns:a16="http://schemas.microsoft.com/office/drawing/2014/main" id="{6DD8C13A-28D2-B6C4-E412-96722FD23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4687" y="4333982"/>
            <a:ext cx="7617061" cy="1651251"/>
          </a:xfrm>
          <a:prstGeom prst="rect">
            <a:avLst/>
          </a:prstGeom>
        </p:spPr>
      </p:pic>
      <p:sp>
        <p:nvSpPr>
          <p:cNvPr id="7" name="TextBox 6">
            <a:extLst>
              <a:ext uri="{FF2B5EF4-FFF2-40B4-BE49-F238E27FC236}">
                <a16:creationId xmlns:a16="http://schemas.microsoft.com/office/drawing/2014/main" id="{B4C69AF4-4894-19F4-7E26-6C8844171A71}"/>
              </a:ext>
            </a:extLst>
          </p:cNvPr>
          <p:cNvSpPr txBox="1"/>
          <p:nvPr/>
        </p:nvSpPr>
        <p:spPr>
          <a:xfrm>
            <a:off x="3601279" y="6250660"/>
            <a:ext cx="6102626" cy="276999"/>
          </a:xfrm>
          <a:prstGeom prst="rect">
            <a:avLst/>
          </a:prstGeom>
          <a:noFill/>
        </p:spPr>
        <p:txBody>
          <a:bodyPr wrap="square">
            <a:spAutoFit/>
          </a:bodyPr>
          <a:lstStyle/>
          <a:p>
            <a:r>
              <a:rPr lang="en-US" sz="1200" dirty="0">
                <a:hlinkClick r:id="rId6"/>
              </a:rPr>
              <a:t>http://www.e-education.psu/edu/geog486/l4_p7.html</a:t>
            </a:r>
            <a:endParaRPr lang="en-US" sz="1200" dirty="0"/>
          </a:p>
        </p:txBody>
      </p:sp>
    </p:spTree>
    <p:extLst>
      <p:ext uri="{BB962C8B-B14F-4D97-AF65-F5344CB8AC3E}">
        <p14:creationId xmlns:p14="http://schemas.microsoft.com/office/powerpoint/2010/main" val="1854293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D9B9-887E-C4E9-1A5D-3921463EB142}"/>
              </a:ext>
            </a:extLst>
          </p:cNvPr>
          <p:cNvSpPr>
            <a:spLocks noGrp="1"/>
          </p:cNvSpPr>
          <p:nvPr>
            <p:ph type="title"/>
          </p:nvPr>
        </p:nvSpPr>
        <p:spPr>
          <a:xfrm>
            <a:off x="520959" y="-992098"/>
            <a:ext cx="9977271" cy="548819"/>
          </a:xfrm>
        </p:spPr>
        <p:txBody>
          <a:bodyPr/>
          <a:lstStyle/>
          <a:p>
            <a:r>
              <a:rPr lang="en-US" dirty="0" err="1"/>
              <a:t>Mentimeter</a:t>
            </a:r>
            <a:r>
              <a:rPr lang="en-US" dirty="0"/>
              <a:t> question</a:t>
            </a:r>
          </a:p>
        </p:txBody>
      </p:sp>
      <p:sp>
        <p:nvSpPr>
          <p:cNvPr id="3" name="Text Placeholder 2">
            <a:extLst>
              <a:ext uri="{FF2B5EF4-FFF2-40B4-BE49-F238E27FC236}">
                <a16:creationId xmlns:a16="http://schemas.microsoft.com/office/drawing/2014/main" id="{19A8983A-6F51-7B4C-C883-CCDC80D62C67}"/>
              </a:ext>
            </a:extLst>
          </p:cNvPr>
          <p:cNvSpPr>
            <a:spLocks noGrp="1"/>
          </p:cNvSpPr>
          <p:nvPr>
            <p:ph type="body" sz="quarter" idx="13"/>
          </p:nvPr>
        </p:nvSpPr>
        <p:spPr/>
        <p:txBody>
          <a:bodyPr/>
          <a:lstStyle/>
          <a:p>
            <a:r>
              <a:rPr lang="en-GB" b="1" i="0" dirty="0">
                <a:effectLst/>
                <a:latin typeface="Söhne"/>
              </a:rPr>
              <a:t>Question</a:t>
            </a:r>
            <a:r>
              <a:rPr lang="en-GB" b="0" i="0" dirty="0">
                <a:effectLst/>
                <a:latin typeface="Söhne"/>
              </a:rPr>
              <a:t>: True or False: The scale effect in MAUP refers to changes in statistical results caused by the size of the geographical units used in the analysis. </a:t>
            </a:r>
            <a:r>
              <a:rPr lang="en-GB" b="0" i="0" dirty="0">
                <a:solidFill>
                  <a:srgbClr val="F9F9F9"/>
                </a:solidFill>
                <a:effectLst/>
                <a:latin typeface="Söhne"/>
              </a:rPr>
              <a:t>he analysis.</a:t>
            </a:r>
            <a:endParaRPr lang="en-US" dirty="0"/>
          </a:p>
        </p:txBody>
      </p:sp>
    </p:spTree>
    <p:extLst>
      <p:ext uri="{BB962C8B-B14F-4D97-AF65-F5344CB8AC3E}">
        <p14:creationId xmlns:p14="http://schemas.microsoft.com/office/powerpoint/2010/main" val="737788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02B73-7FE5-DD07-AA57-557D188A4651}"/>
              </a:ext>
            </a:extLst>
          </p:cNvPr>
          <p:cNvSpPr>
            <a:spLocks noGrp="1"/>
          </p:cNvSpPr>
          <p:nvPr>
            <p:ph type="title"/>
          </p:nvPr>
        </p:nvSpPr>
        <p:spPr>
          <a:xfrm>
            <a:off x="558282" y="-824146"/>
            <a:ext cx="9977271" cy="548819"/>
          </a:xfrm>
        </p:spPr>
        <p:txBody>
          <a:bodyPr/>
          <a:lstStyle/>
          <a:p>
            <a:r>
              <a:rPr lang="en-US" dirty="0" err="1"/>
              <a:t>Mentimeter</a:t>
            </a:r>
            <a:r>
              <a:rPr lang="en-US" dirty="0"/>
              <a:t> question 2</a:t>
            </a:r>
          </a:p>
        </p:txBody>
      </p:sp>
      <p:sp>
        <p:nvSpPr>
          <p:cNvPr id="3" name="Text Placeholder 2">
            <a:extLst>
              <a:ext uri="{FF2B5EF4-FFF2-40B4-BE49-F238E27FC236}">
                <a16:creationId xmlns:a16="http://schemas.microsoft.com/office/drawing/2014/main" id="{AC04918D-F968-3428-A4B4-BFEB0635CFFF}"/>
              </a:ext>
            </a:extLst>
          </p:cNvPr>
          <p:cNvSpPr>
            <a:spLocks noGrp="1"/>
          </p:cNvSpPr>
          <p:nvPr>
            <p:ph type="body" sz="quarter" idx="13"/>
          </p:nvPr>
        </p:nvSpPr>
        <p:spPr/>
        <p:txBody>
          <a:bodyPr/>
          <a:lstStyle/>
          <a:p>
            <a:pPr algn="l">
              <a:buFont typeface="Arial" panose="020B0604020202020204" pitchFamily="34" charset="0"/>
              <a:buChar char="•"/>
            </a:pPr>
            <a:r>
              <a:rPr lang="en-GB" b="1" i="0" dirty="0">
                <a:effectLst/>
                <a:latin typeface="Söhne"/>
              </a:rPr>
              <a:t>Question</a:t>
            </a:r>
            <a:r>
              <a:rPr lang="en-GB" b="0" i="0" dirty="0">
                <a:effectLst/>
                <a:latin typeface="Söhne"/>
              </a:rPr>
              <a:t>: Which of the following best describes the aggregation effect in MAUP?A) It refers to the impact of data collection methods on analysis outcomes.</a:t>
            </a:r>
          </a:p>
          <a:p>
            <a:pPr algn="l">
              <a:buFont typeface="Arial" panose="020B0604020202020204" pitchFamily="34" charset="0"/>
              <a:buChar char="•"/>
            </a:pPr>
            <a:r>
              <a:rPr lang="en-GB" b="0" i="0" dirty="0">
                <a:effectLst/>
                <a:latin typeface="Söhne"/>
              </a:rPr>
              <a:t>B) It describes how the arrangement and shape of spatial units can alter statistical results.</a:t>
            </a:r>
          </a:p>
          <a:p>
            <a:pPr algn="l">
              <a:buFont typeface="Arial" panose="020B0604020202020204" pitchFamily="34" charset="0"/>
              <a:buChar char="•"/>
            </a:pPr>
            <a:r>
              <a:rPr lang="en-GB" b="0" i="0" dirty="0">
                <a:effectLst/>
                <a:latin typeface="Söhne"/>
              </a:rPr>
              <a:t>C) It is the effect of atmospheric conditions on aerial unit measurements.</a:t>
            </a:r>
          </a:p>
          <a:p>
            <a:pPr algn="l">
              <a:buFont typeface="Arial" panose="020B0604020202020204" pitchFamily="34" charset="0"/>
              <a:buChar char="•"/>
            </a:pPr>
            <a:r>
              <a:rPr lang="en-GB" b="0" i="0" dirty="0">
                <a:effectLst/>
                <a:latin typeface="Söhne"/>
              </a:rPr>
              <a:t>D) It denotes the influence of unit size on data storage requirements.</a:t>
            </a:r>
          </a:p>
          <a:p>
            <a:endParaRPr lang="en-US" dirty="0"/>
          </a:p>
        </p:txBody>
      </p:sp>
    </p:spTree>
    <p:extLst>
      <p:ext uri="{BB962C8B-B14F-4D97-AF65-F5344CB8AC3E}">
        <p14:creationId xmlns:p14="http://schemas.microsoft.com/office/powerpoint/2010/main" val="2179764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60E9-B392-D3D1-6B18-54399D7A02BF}"/>
              </a:ext>
            </a:extLst>
          </p:cNvPr>
          <p:cNvSpPr>
            <a:spLocks noGrp="1"/>
          </p:cNvSpPr>
          <p:nvPr>
            <p:ph type="title"/>
          </p:nvPr>
        </p:nvSpPr>
        <p:spPr>
          <a:xfrm>
            <a:off x="838200" y="-898791"/>
            <a:ext cx="9977271" cy="548819"/>
          </a:xfrm>
        </p:spPr>
        <p:txBody>
          <a:bodyPr/>
          <a:lstStyle/>
          <a:p>
            <a:r>
              <a:rPr lang="en-US" dirty="0" err="1"/>
              <a:t>Mentimeter</a:t>
            </a:r>
            <a:r>
              <a:rPr lang="en-US" baseline="0" dirty="0"/>
              <a:t> question 3</a:t>
            </a:r>
            <a:endParaRPr lang="en-US" dirty="0"/>
          </a:p>
        </p:txBody>
      </p:sp>
      <p:sp>
        <p:nvSpPr>
          <p:cNvPr id="3" name="Text Placeholder 2">
            <a:extLst>
              <a:ext uri="{FF2B5EF4-FFF2-40B4-BE49-F238E27FC236}">
                <a16:creationId xmlns:a16="http://schemas.microsoft.com/office/drawing/2014/main" id="{D319B71A-4104-2291-4139-A22AC3B719CF}"/>
              </a:ext>
            </a:extLst>
          </p:cNvPr>
          <p:cNvSpPr>
            <a:spLocks noGrp="1"/>
          </p:cNvSpPr>
          <p:nvPr>
            <p:ph type="body" sz="quarter" idx="13"/>
          </p:nvPr>
        </p:nvSpPr>
        <p:spPr/>
        <p:txBody>
          <a:bodyPr/>
          <a:lstStyle/>
          <a:p>
            <a:r>
              <a:rPr lang="en-GB" b="1" i="0">
                <a:effectLst/>
                <a:latin typeface="Söhne"/>
              </a:rPr>
              <a:t>Question</a:t>
            </a:r>
            <a:r>
              <a:rPr lang="en-GB" b="0" i="0">
                <a:effectLst/>
                <a:latin typeface="Söhne"/>
              </a:rPr>
              <a:t>: What are some potential implications of ignoring the MAUP in crime spatial analysis?  </a:t>
            </a:r>
            <a:r>
              <a:rPr lang="en-GB" b="0" i="0">
                <a:solidFill>
                  <a:srgbClr val="F9F9F9"/>
                </a:solidFill>
                <a:effectLst/>
                <a:latin typeface="Söhne"/>
              </a:rPr>
              <a:t>spatial data analysis?</a:t>
            </a:r>
            <a:endParaRPr lang="en-US" dirty="0"/>
          </a:p>
        </p:txBody>
      </p:sp>
    </p:spTree>
    <p:extLst>
      <p:ext uri="{BB962C8B-B14F-4D97-AF65-F5344CB8AC3E}">
        <p14:creationId xmlns:p14="http://schemas.microsoft.com/office/powerpoint/2010/main" val="700687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702082">
                <a:lumMod val="53000"/>
                <a:lumOff val="47000"/>
                <a:alpha val="48768"/>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3963-D5EE-1F6F-4FCD-1602623BBFEB}"/>
              </a:ext>
            </a:extLst>
          </p:cNvPr>
          <p:cNvSpPr>
            <a:spLocks noGrp="1"/>
          </p:cNvSpPr>
          <p:nvPr>
            <p:ph type="title"/>
          </p:nvPr>
        </p:nvSpPr>
        <p:spPr>
          <a:xfrm>
            <a:off x="1662659" y="2775250"/>
            <a:ext cx="9977271" cy="548819"/>
          </a:xfrm>
        </p:spPr>
        <p:txBody>
          <a:bodyPr/>
          <a:lstStyle/>
          <a:p>
            <a:r>
              <a:rPr lang="en-US" sz="8000" dirty="0"/>
              <a:t>Break</a:t>
            </a:r>
          </a:p>
        </p:txBody>
      </p:sp>
    </p:spTree>
    <p:extLst>
      <p:ext uri="{BB962C8B-B14F-4D97-AF65-F5344CB8AC3E}">
        <p14:creationId xmlns:p14="http://schemas.microsoft.com/office/powerpoint/2010/main" val="844213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Projection Methods</a:t>
            </a:r>
          </a:p>
        </p:txBody>
      </p:sp>
      <p:sp>
        <p:nvSpPr>
          <p:cNvPr id="3" name="Text Placeholder 2"/>
          <p:cNvSpPr>
            <a:spLocks noGrp="1"/>
          </p:cNvSpPr>
          <p:nvPr>
            <p:ph type="body" sz="quarter" idx="13"/>
          </p:nvPr>
        </p:nvSpPr>
        <p:spPr>
          <a:xfrm>
            <a:off x="281927" y="1278517"/>
            <a:ext cx="8843682" cy="914302"/>
          </a:xfrm>
        </p:spPr>
        <p:txBody>
          <a:bodyPr/>
          <a:lstStyle/>
          <a:p>
            <a:pPr marL="0" indent="0">
              <a:buNone/>
            </a:pPr>
            <a:endParaRPr lang="en-GB" dirty="0"/>
          </a:p>
          <a:p>
            <a:pPr lvl="1"/>
            <a:r>
              <a:rPr lang="en-GB" dirty="0"/>
              <a:t>Moving from the 3D to the 2D</a:t>
            </a:r>
          </a:p>
          <a:p>
            <a:pPr lvl="1"/>
            <a:endParaRPr lang="en-GB" dirty="0"/>
          </a:p>
          <a:p>
            <a:pPr marL="457200" lvl="1" indent="0">
              <a:buNone/>
            </a:pPr>
            <a:endParaRPr lang="en-GB" dirty="0"/>
          </a:p>
          <a:p>
            <a:pPr marL="457200" lvl="1" indent="0">
              <a:buNone/>
            </a:pPr>
            <a:endParaRPr lang="en-GB" dirty="0"/>
          </a:p>
          <a:p>
            <a:pPr marL="457200" lvl="1" indent="0">
              <a:buNone/>
            </a:pPr>
            <a:endParaRPr lang="en-GB" dirty="0"/>
          </a:p>
          <a:p>
            <a:pPr marL="457200" lvl="1" indent="0">
              <a:buNone/>
            </a:pPr>
            <a:endParaRPr lang="en-GB" dirty="0"/>
          </a:p>
          <a:p>
            <a:pPr marL="457200" lvl="1" indent="0">
              <a:buNone/>
            </a:pPr>
            <a:endParaRPr lang="en-GB" dirty="0"/>
          </a:p>
        </p:txBody>
      </p:sp>
      <p:pic>
        <p:nvPicPr>
          <p:cNvPr id="20" name="Picture 19" descr="This image details how we can move from viewing phenomenon in the 3D, to then how this is moved to a flat screen (the 2D)">
            <a:extLst>
              <a:ext uri="{FF2B5EF4-FFF2-40B4-BE49-F238E27FC236}">
                <a16:creationId xmlns:a16="http://schemas.microsoft.com/office/drawing/2014/main" id="{F3753C49-5EE6-4B07-95F7-B103C7D3204F}"/>
              </a:ext>
            </a:extLst>
          </p:cNvPr>
          <p:cNvPicPr>
            <a:picLocks noChangeAspect="1"/>
          </p:cNvPicPr>
          <p:nvPr/>
        </p:nvPicPr>
        <p:blipFill>
          <a:blip r:embed="rId3"/>
          <a:stretch>
            <a:fillRect/>
          </a:stretch>
        </p:blipFill>
        <p:spPr>
          <a:xfrm>
            <a:off x="2181644" y="2694428"/>
            <a:ext cx="6300198" cy="2885055"/>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38</a:t>
            </a:fld>
            <a:endParaRPr lang="en-US"/>
          </a:p>
        </p:txBody>
      </p:sp>
    </p:spTree>
    <p:extLst>
      <p:ext uri="{BB962C8B-B14F-4D97-AF65-F5344CB8AC3E}">
        <p14:creationId xmlns:p14="http://schemas.microsoft.com/office/powerpoint/2010/main" val="1990580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F54-9E01-6F7A-5511-875603B23ACB}"/>
              </a:ext>
            </a:extLst>
          </p:cNvPr>
          <p:cNvSpPr>
            <a:spLocks noGrp="1"/>
          </p:cNvSpPr>
          <p:nvPr>
            <p:ph type="title"/>
          </p:nvPr>
        </p:nvSpPr>
        <p:spPr>
          <a:xfrm>
            <a:off x="372374" y="345494"/>
            <a:ext cx="9977271" cy="548819"/>
          </a:xfrm>
        </p:spPr>
        <p:txBody>
          <a:bodyPr/>
          <a:lstStyle/>
          <a:p>
            <a:r>
              <a:rPr lang="en-GB" dirty="0"/>
              <a:t>Football Example</a:t>
            </a:r>
          </a:p>
        </p:txBody>
      </p:sp>
      <p:pic>
        <p:nvPicPr>
          <p:cNvPr id="4" name="Picture 3" descr="A football ball with a black background&#10;&#10;">
            <a:extLst>
              <a:ext uri="{FF2B5EF4-FFF2-40B4-BE49-F238E27FC236}">
                <a16:creationId xmlns:a16="http://schemas.microsoft.com/office/drawing/2014/main" id="{54847BD3-39BD-1EA4-45D9-1F95961CE061}"/>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158277" y="1406067"/>
            <a:ext cx="1540623" cy="1540623"/>
          </a:xfrm>
          <a:prstGeom prst="rect">
            <a:avLst/>
          </a:prstGeom>
        </p:spPr>
      </p:pic>
      <p:sp>
        <p:nvSpPr>
          <p:cNvPr id="18" name="Arrow: Right 17">
            <a:extLst>
              <a:ext uri="{FF2B5EF4-FFF2-40B4-BE49-F238E27FC236}">
                <a16:creationId xmlns:a16="http://schemas.microsoft.com/office/drawing/2014/main" id="{EAC7133A-1661-56AA-4F66-D96F4016F087}"/>
              </a:ext>
              <a:ext uri="{C183D7F6-B498-43B3-948B-1728B52AA6E4}">
                <adec:decorative xmlns:adec="http://schemas.microsoft.com/office/drawing/2017/decorative" val="1"/>
              </a:ext>
            </a:extLst>
          </p:cNvPr>
          <p:cNvSpPr/>
          <p:nvPr/>
        </p:nvSpPr>
        <p:spPr>
          <a:xfrm>
            <a:off x="3674853" y="1966823"/>
            <a:ext cx="810883" cy="548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Football Metaphor to help describe the issues with distortion when using projection methods &#10;">
            <a:extLst>
              <a:ext uri="{FF2B5EF4-FFF2-40B4-BE49-F238E27FC236}">
                <a16:creationId xmlns:a16="http://schemas.microsoft.com/office/drawing/2014/main" id="{8C966F03-D6D6-2E0A-DB22-B4221EA2D08E}"/>
              </a:ext>
            </a:extLst>
          </p:cNvPr>
          <p:cNvPicPr>
            <a:picLocks noChangeAspect="1"/>
          </p:cNvPicPr>
          <p:nvPr/>
        </p:nvPicPr>
        <p:blipFill>
          <a:blip r:embed="rId3"/>
          <a:stretch>
            <a:fillRect/>
          </a:stretch>
        </p:blipFill>
        <p:spPr>
          <a:xfrm>
            <a:off x="5143500" y="1038628"/>
            <a:ext cx="4349600" cy="2290404"/>
          </a:xfrm>
          <a:prstGeom prst="rect">
            <a:avLst/>
          </a:prstGeom>
        </p:spPr>
      </p:pic>
      <p:sp>
        <p:nvSpPr>
          <p:cNvPr id="19" name="Equals 18">
            <a:extLst>
              <a:ext uri="{FF2B5EF4-FFF2-40B4-BE49-F238E27FC236}">
                <a16:creationId xmlns:a16="http://schemas.microsoft.com/office/drawing/2014/main" id="{D93DA87D-8BF7-8D2D-8FFA-65750F4178AD}"/>
              </a:ext>
              <a:ext uri="{C183D7F6-B498-43B3-948B-1728B52AA6E4}">
                <adec:decorative xmlns:adec="http://schemas.microsoft.com/office/drawing/2017/decorative" val="1"/>
              </a:ext>
            </a:extLst>
          </p:cNvPr>
          <p:cNvSpPr/>
          <p:nvPr/>
        </p:nvSpPr>
        <p:spPr>
          <a:xfrm>
            <a:off x="3087448" y="4951547"/>
            <a:ext cx="810883" cy="5488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descr="Football metaphor describing the use of projection methods">
            <a:extLst>
              <a:ext uri="{FF2B5EF4-FFF2-40B4-BE49-F238E27FC236}">
                <a16:creationId xmlns:a16="http://schemas.microsoft.com/office/drawing/2014/main" id="{04383676-E39A-D320-B07A-0F97E71EC511}"/>
              </a:ext>
            </a:extLst>
          </p:cNvPr>
          <p:cNvPicPr>
            <a:picLocks noChangeAspect="1"/>
          </p:cNvPicPr>
          <p:nvPr/>
        </p:nvPicPr>
        <p:blipFill rotWithShape="1">
          <a:blip r:embed="rId4"/>
          <a:srcRect b="19105"/>
          <a:stretch/>
        </p:blipFill>
        <p:spPr>
          <a:xfrm>
            <a:off x="4838700" y="4395345"/>
            <a:ext cx="2540570" cy="1922316"/>
          </a:xfrm>
          <a:prstGeom prst="rect">
            <a:avLst/>
          </a:prstGeom>
        </p:spPr>
      </p:pic>
    </p:spTree>
    <p:extLst>
      <p:ext uri="{BB962C8B-B14F-4D97-AF65-F5344CB8AC3E}">
        <p14:creationId xmlns:p14="http://schemas.microsoft.com/office/powerpoint/2010/main" val="222226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1338-39B4-C6A0-5E74-090673388187}"/>
              </a:ext>
            </a:extLst>
          </p:cNvPr>
          <p:cNvSpPr>
            <a:spLocks noGrp="1"/>
          </p:cNvSpPr>
          <p:nvPr>
            <p:ph type="title"/>
          </p:nvPr>
        </p:nvSpPr>
        <p:spPr>
          <a:xfrm>
            <a:off x="707571" y="1453697"/>
            <a:ext cx="9977271" cy="548819"/>
          </a:xfrm>
        </p:spPr>
        <p:txBody>
          <a:bodyPr/>
          <a:lstStyle/>
          <a:p>
            <a:r>
              <a:rPr lang="en-GB" dirty="0"/>
              <a:t>Instructions</a:t>
            </a:r>
          </a:p>
        </p:txBody>
      </p:sp>
    </p:spTree>
    <p:extLst>
      <p:ext uri="{BB962C8B-B14F-4D97-AF65-F5344CB8AC3E}">
        <p14:creationId xmlns:p14="http://schemas.microsoft.com/office/powerpoint/2010/main" val="3538974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6969-C001-84BF-A903-FB571DBDE071}"/>
              </a:ext>
            </a:extLst>
          </p:cNvPr>
          <p:cNvSpPr>
            <a:spLocks noGrp="1"/>
          </p:cNvSpPr>
          <p:nvPr>
            <p:ph type="title"/>
          </p:nvPr>
        </p:nvSpPr>
        <p:spPr/>
        <p:txBody>
          <a:bodyPr/>
          <a:lstStyle/>
          <a:p>
            <a:r>
              <a:rPr lang="en-GB" sz="4000" b="1" dirty="0">
                <a:solidFill>
                  <a:srgbClr val="702082"/>
                </a:solidFill>
              </a:rPr>
              <a:t>Distortion</a:t>
            </a:r>
            <a:r>
              <a:rPr lang="en-GB" dirty="0"/>
              <a:t> </a:t>
            </a:r>
          </a:p>
        </p:txBody>
      </p:sp>
      <p:sp>
        <p:nvSpPr>
          <p:cNvPr id="3" name="TextBox 2">
            <a:extLst>
              <a:ext uri="{FF2B5EF4-FFF2-40B4-BE49-F238E27FC236}">
                <a16:creationId xmlns:a16="http://schemas.microsoft.com/office/drawing/2014/main" id="{51B9CD99-6D05-9E40-9926-5156063AC06E}"/>
              </a:ext>
            </a:extLst>
          </p:cNvPr>
          <p:cNvSpPr txBox="1"/>
          <p:nvPr/>
        </p:nvSpPr>
        <p:spPr>
          <a:xfrm>
            <a:off x="838200" y="1680210"/>
            <a:ext cx="7711440" cy="3108543"/>
          </a:xfrm>
          <a:prstGeom prst="rect">
            <a:avLst/>
          </a:prstGeom>
          <a:noFill/>
        </p:spPr>
        <p:txBody>
          <a:bodyPr wrap="square" rtlCol="0">
            <a:spAutoFit/>
          </a:bodyPr>
          <a:lstStyle/>
          <a:p>
            <a:r>
              <a:rPr lang="en-US" sz="2800" dirty="0"/>
              <a:t>The misrepresentation of… </a:t>
            </a:r>
          </a:p>
          <a:p>
            <a:endParaRPr lang="en-US" sz="2800" dirty="0"/>
          </a:p>
          <a:p>
            <a:endParaRPr lang="en-US" sz="2800" dirty="0"/>
          </a:p>
          <a:p>
            <a:r>
              <a:rPr lang="en-US" sz="2800" dirty="0"/>
              <a:t>-&gt; Area</a:t>
            </a:r>
          </a:p>
          <a:p>
            <a:r>
              <a:rPr lang="en-US" sz="2800" dirty="0"/>
              <a:t>-&gt; Shape </a:t>
            </a:r>
          </a:p>
          <a:p>
            <a:r>
              <a:rPr lang="en-US" sz="2800" dirty="0"/>
              <a:t>-&gt; Distance </a:t>
            </a:r>
          </a:p>
          <a:p>
            <a:r>
              <a:rPr lang="en-US" sz="2800" dirty="0"/>
              <a:t>-&gt; Direction of points</a:t>
            </a:r>
          </a:p>
        </p:txBody>
      </p:sp>
    </p:spTree>
    <p:extLst>
      <p:ext uri="{BB962C8B-B14F-4D97-AF65-F5344CB8AC3E}">
        <p14:creationId xmlns:p14="http://schemas.microsoft.com/office/powerpoint/2010/main" val="3868803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6969-C001-84BF-A903-FB571DBDE071}"/>
              </a:ext>
            </a:extLst>
          </p:cNvPr>
          <p:cNvSpPr>
            <a:spLocks noGrp="1"/>
          </p:cNvSpPr>
          <p:nvPr>
            <p:ph type="title"/>
          </p:nvPr>
        </p:nvSpPr>
        <p:spPr/>
        <p:txBody>
          <a:bodyPr/>
          <a:lstStyle/>
          <a:p>
            <a:r>
              <a:rPr lang="en-GB" dirty="0"/>
              <a:t>Distortion..</a:t>
            </a:r>
          </a:p>
        </p:txBody>
      </p:sp>
      <p:pic>
        <p:nvPicPr>
          <p:cNvPr id="4" name="Picture 3" descr="Image describing the the three different projection families; cylindrical, conical and planar ">
            <a:extLst>
              <a:ext uri="{FF2B5EF4-FFF2-40B4-BE49-F238E27FC236}">
                <a16:creationId xmlns:a16="http://schemas.microsoft.com/office/drawing/2014/main" id="{8CA83467-F5D7-438F-6195-EF8189F1BF91}"/>
              </a:ext>
            </a:extLst>
          </p:cNvPr>
          <p:cNvPicPr>
            <a:picLocks noChangeAspect="1"/>
          </p:cNvPicPr>
          <p:nvPr/>
        </p:nvPicPr>
        <p:blipFill>
          <a:blip r:embed="rId2"/>
          <a:stretch>
            <a:fillRect/>
          </a:stretch>
        </p:blipFill>
        <p:spPr>
          <a:xfrm>
            <a:off x="1145980" y="2196030"/>
            <a:ext cx="4206605" cy="3225064"/>
          </a:xfrm>
          <a:prstGeom prst="rect">
            <a:avLst/>
          </a:prstGeom>
        </p:spPr>
      </p:pic>
      <p:cxnSp>
        <p:nvCxnSpPr>
          <p:cNvPr id="5" name="Straight Arrow Connector 4" descr="Arrow highlighting cylindrical projection ">
            <a:extLst>
              <a:ext uri="{FF2B5EF4-FFF2-40B4-BE49-F238E27FC236}">
                <a16:creationId xmlns:a16="http://schemas.microsoft.com/office/drawing/2014/main" id="{91590074-1E31-C6CB-534D-99CD7CCF0519}"/>
              </a:ext>
            </a:extLst>
          </p:cNvPr>
          <p:cNvCxnSpPr/>
          <p:nvPr/>
        </p:nvCxnSpPr>
        <p:spPr>
          <a:xfrm>
            <a:off x="6096000" y="2623338"/>
            <a:ext cx="875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descr="Arrow highlighting conical projection ">
            <a:extLst>
              <a:ext uri="{FF2B5EF4-FFF2-40B4-BE49-F238E27FC236}">
                <a16:creationId xmlns:a16="http://schemas.microsoft.com/office/drawing/2014/main" id="{7F30B57E-3047-0273-A019-6184F6CCBBF6}"/>
              </a:ext>
            </a:extLst>
          </p:cNvPr>
          <p:cNvCxnSpPr/>
          <p:nvPr/>
        </p:nvCxnSpPr>
        <p:spPr>
          <a:xfrm>
            <a:off x="6147916" y="3802262"/>
            <a:ext cx="8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descr="Arrow highlighting planar projection ">
            <a:extLst>
              <a:ext uri="{FF2B5EF4-FFF2-40B4-BE49-F238E27FC236}">
                <a16:creationId xmlns:a16="http://schemas.microsoft.com/office/drawing/2014/main" id="{7BE7B0FB-D14D-2B1C-BA0C-43A53688FF84}"/>
              </a:ext>
            </a:extLst>
          </p:cNvPr>
          <p:cNvCxnSpPr/>
          <p:nvPr/>
        </p:nvCxnSpPr>
        <p:spPr>
          <a:xfrm>
            <a:off x="6147916" y="4936888"/>
            <a:ext cx="8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0A119B-CAE7-D17A-9C09-307962D0904B}"/>
              </a:ext>
            </a:extLst>
          </p:cNvPr>
          <p:cNvSpPr txBox="1"/>
          <p:nvPr/>
        </p:nvSpPr>
        <p:spPr>
          <a:xfrm>
            <a:off x="7715296" y="2438672"/>
            <a:ext cx="1959429" cy="369332"/>
          </a:xfrm>
          <a:prstGeom prst="rect">
            <a:avLst/>
          </a:prstGeom>
          <a:noFill/>
        </p:spPr>
        <p:txBody>
          <a:bodyPr wrap="square" rtlCol="0">
            <a:spAutoFit/>
          </a:bodyPr>
          <a:lstStyle/>
          <a:p>
            <a:r>
              <a:rPr lang="en-GB" dirty="0"/>
              <a:t>Cylindrical </a:t>
            </a:r>
          </a:p>
        </p:txBody>
      </p:sp>
      <p:sp>
        <p:nvSpPr>
          <p:cNvPr id="9" name="TextBox 8">
            <a:extLst>
              <a:ext uri="{FF2B5EF4-FFF2-40B4-BE49-F238E27FC236}">
                <a16:creationId xmlns:a16="http://schemas.microsoft.com/office/drawing/2014/main" id="{FD57B2C6-CE06-078A-95D8-472D034E5D10}"/>
              </a:ext>
            </a:extLst>
          </p:cNvPr>
          <p:cNvSpPr txBox="1"/>
          <p:nvPr/>
        </p:nvSpPr>
        <p:spPr>
          <a:xfrm>
            <a:off x="7801706" y="3617596"/>
            <a:ext cx="1617785" cy="369332"/>
          </a:xfrm>
          <a:prstGeom prst="rect">
            <a:avLst/>
          </a:prstGeom>
          <a:noFill/>
        </p:spPr>
        <p:txBody>
          <a:bodyPr wrap="square" rtlCol="0">
            <a:spAutoFit/>
          </a:bodyPr>
          <a:lstStyle/>
          <a:p>
            <a:r>
              <a:rPr lang="en-GB" dirty="0"/>
              <a:t>Conical </a:t>
            </a:r>
          </a:p>
        </p:txBody>
      </p:sp>
      <p:sp>
        <p:nvSpPr>
          <p:cNvPr id="10" name="TextBox 9">
            <a:extLst>
              <a:ext uri="{FF2B5EF4-FFF2-40B4-BE49-F238E27FC236}">
                <a16:creationId xmlns:a16="http://schemas.microsoft.com/office/drawing/2014/main" id="{4B041FFB-9BFB-CEE9-B179-F28B45DAD60C}"/>
              </a:ext>
            </a:extLst>
          </p:cNvPr>
          <p:cNvSpPr txBox="1"/>
          <p:nvPr/>
        </p:nvSpPr>
        <p:spPr>
          <a:xfrm>
            <a:off x="7801706" y="4796520"/>
            <a:ext cx="1959429" cy="369332"/>
          </a:xfrm>
          <a:prstGeom prst="rect">
            <a:avLst/>
          </a:prstGeom>
          <a:noFill/>
        </p:spPr>
        <p:txBody>
          <a:bodyPr wrap="square" rtlCol="0">
            <a:spAutoFit/>
          </a:bodyPr>
          <a:lstStyle/>
          <a:p>
            <a:r>
              <a:rPr lang="en-GB" dirty="0"/>
              <a:t>Planar </a:t>
            </a:r>
          </a:p>
        </p:txBody>
      </p:sp>
    </p:spTree>
    <p:extLst>
      <p:ext uri="{BB962C8B-B14F-4D97-AF65-F5344CB8AC3E}">
        <p14:creationId xmlns:p14="http://schemas.microsoft.com/office/powerpoint/2010/main" val="957694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CE51-D0C4-45CE-9A4D-26550EE516DD}"/>
              </a:ext>
            </a:extLst>
          </p:cNvPr>
          <p:cNvSpPr>
            <a:spLocks noGrp="1"/>
          </p:cNvSpPr>
          <p:nvPr>
            <p:ph type="ctrTitle"/>
          </p:nvPr>
        </p:nvSpPr>
        <p:spPr>
          <a:xfrm>
            <a:off x="1524000" y="847156"/>
            <a:ext cx="9013794" cy="1114810"/>
          </a:xfrm>
        </p:spPr>
        <p:txBody>
          <a:bodyPr>
            <a:normAutofit fontScale="90000"/>
          </a:bodyPr>
          <a:lstStyle/>
          <a:p>
            <a:r>
              <a:rPr lang="en-GB" dirty="0"/>
              <a:t>Web Mercator vs Gall-Peter Projection </a:t>
            </a:r>
          </a:p>
        </p:txBody>
      </p:sp>
      <p:pic>
        <p:nvPicPr>
          <p:cNvPr id="7" name="Picture 6" descr=" Mercator projection (left)  vs Gall-Peters projections (right). &#10;&#10;The Mercator projection, by comparison, grossly distorts the sizes of the continents – causing the Greenland-is-larger-than-Africa effect – but stays true to their shapes. Geographically speaking, the shapes are more important. ">
            <a:extLst>
              <a:ext uri="{FF2B5EF4-FFF2-40B4-BE49-F238E27FC236}">
                <a16:creationId xmlns:a16="http://schemas.microsoft.com/office/drawing/2014/main" id="{FF7A1968-9C0C-47EA-8CE0-A381F562C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6659"/>
            <a:ext cx="5931277" cy="3954184"/>
          </a:xfrm>
          <a:prstGeom prst="rect">
            <a:avLst/>
          </a:prstGeom>
        </p:spPr>
      </p:pic>
      <p:pic>
        <p:nvPicPr>
          <p:cNvPr id="5" name="Picture 4" descr=" Mercator projection (left)  vs Gall-Peters projections (right). &#10;&#10;The Peters projection is unique among world maps because the area ratios of all the continents are the same as they are in reality.">
            <a:extLst>
              <a:ext uri="{FF2B5EF4-FFF2-40B4-BE49-F238E27FC236}">
                <a16:creationId xmlns:a16="http://schemas.microsoft.com/office/drawing/2014/main" id="{7F2F842A-F470-48FA-AA04-9416CEB77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602" y="2056660"/>
            <a:ext cx="6146398" cy="3954183"/>
          </a:xfrm>
          <a:prstGeom prst="rect">
            <a:avLst/>
          </a:prstGeom>
        </p:spPr>
      </p:pic>
    </p:spTree>
    <p:extLst>
      <p:ext uri="{BB962C8B-B14F-4D97-AF65-F5344CB8AC3E}">
        <p14:creationId xmlns:p14="http://schemas.microsoft.com/office/powerpoint/2010/main" val="3357951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0452" y="1610024"/>
            <a:ext cx="3058621" cy="1457002"/>
          </a:xfrm>
        </p:spPr>
        <p:txBody>
          <a:bodyPr vert="horz" lIns="91440" tIns="45720" rIns="91440" bIns="45720" rtlCol="0" anchor="b">
            <a:normAutofit/>
          </a:bodyPr>
          <a:lstStyle/>
          <a:p>
            <a:r>
              <a:rPr lang="en-US" sz="2500" kern="1200" dirty="0">
                <a:solidFill>
                  <a:schemeClr val="tx1"/>
                </a:solidFill>
                <a:latin typeface="+mj-lt"/>
                <a:ea typeface="+mj-ea"/>
                <a:cs typeface="+mj-cs"/>
              </a:rPr>
              <a:t>So, how do we actually move from the 3D to the 2D?</a:t>
            </a:r>
          </a:p>
        </p:txBody>
      </p:sp>
      <p:sp>
        <p:nvSpPr>
          <p:cNvPr id="4" name="Slide Number Placeholder 3"/>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016687C5-7511-7743-B429-3BDBE272F28B}" type="slidenum">
              <a:rPr lang="en-US">
                <a:solidFill>
                  <a:schemeClr val="bg1"/>
                </a:solidFill>
              </a:rPr>
              <a:pPr algn="ctr">
                <a:spcAft>
                  <a:spcPts val="600"/>
                </a:spcAft>
              </a:pPr>
              <a:t>43</a:t>
            </a:fld>
            <a:endParaRPr lang="en-US">
              <a:solidFill>
                <a:schemeClr val="bg1"/>
              </a:solidFill>
            </a:endParaRPr>
          </a:p>
        </p:txBody>
      </p:sp>
      <p:pic>
        <p:nvPicPr>
          <p:cNvPr id="7" name="Picture 6">
            <a:extLst>
              <a:ext uri="{FF2B5EF4-FFF2-40B4-BE49-F238E27FC236}">
                <a16:creationId xmlns:a16="http://schemas.microsoft.com/office/drawing/2014/main" id="{BFAEE287-7014-2F4E-BCCB-0F117BE4EDE5}"/>
              </a:ext>
              <a:ext uri="{C183D7F6-B498-43B3-948B-1728B52AA6E4}">
                <adec:decorative xmlns:adec="http://schemas.microsoft.com/office/drawing/2017/decorative" val="1"/>
              </a:ext>
            </a:extLst>
          </p:cNvPr>
          <p:cNvPicPr>
            <a:picLocks noChangeAspect="1"/>
          </p:cNvPicPr>
          <p:nvPr/>
        </p:nvPicPr>
        <p:blipFill rotWithShape="1">
          <a:blip r:embed="rId3"/>
          <a:srcRect l="1187" r="3" b="3"/>
          <a:stretch/>
        </p:blipFill>
        <p:spPr>
          <a:xfrm>
            <a:off x="4636963" y="10"/>
            <a:ext cx="7555037" cy="3383270"/>
          </a:xfrm>
          <a:prstGeom prst="rect">
            <a:avLst/>
          </a:prstGeom>
        </p:spPr>
      </p:pic>
      <p:pic>
        <p:nvPicPr>
          <p:cNvPr id="6" name="Picture 5" descr="A picture containing a confused child.">
            <a:extLst>
              <a:ext uri="{FF2B5EF4-FFF2-40B4-BE49-F238E27FC236}">
                <a16:creationId xmlns:a16="http://schemas.microsoft.com/office/drawing/2014/main" id="{83345671-3D6F-CB41-9608-C551675B51B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4274" r="-2" b="28617"/>
          <a:stretch/>
        </p:blipFill>
        <p:spPr>
          <a:xfrm>
            <a:off x="4639056" y="3474720"/>
            <a:ext cx="7552944" cy="3383280"/>
          </a:xfrm>
          <a:prstGeom prst="rect">
            <a:avLst/>
          </a:prstGeom>
        </p:spPr>
      </p:pic>
      <p:sp>
        <p:nvSpPr>
          <p:cNvPr id="8" name="Text Placeholder 7">
            <a:extLst>
              <a:ext uri="{FF2B5EF4-FFF2-40B4-BE49-F238E27FC236}">
                <a16:creationId xmlns:a16="http://schemas.microsoft.com/office/drawing/2014/main" id="{E6DED5FC-CD79-7567-5097-563E408C7D13}"/>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89666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A2BA-B72C-4ADA-8DAA-A8F1150C908C}"/>
              </a:ext>
            </a:extLst>
          </p:cNvPr>
          <p:cNvSpPr>
            <a:spLocks noGrp="1"/>
          </p:cNvSpPr>
          <p:nvPr>
            <p:ph type="title"/>
          </p:nvPr>
        </p:nvSpPr>
        <p:spPr/>
        <p:txBody>
          <a:bodyPr/>
          <a:lstStyle/>
          <a:p>
            <a:r>
              <a:rPr lang="en-GB" dirty="0"/>
              <a:t>Coordinate Reference Systems (CRS)</a:t>
            </a:r>
          </a:p>
        </p:txBody>
      </p:sp>
      <p:sp>
        <p:nvSpPr>
          <p:cNvPr id="3" name="Text Placeholder 2">
            <a:extLst>
              <a:ext uri="{FF2B5EF4-FFF2-40B4-BE49-F238E27FC236}">
                <a16:creationId xmlns:a16="http://schemas.microsoft.com/office/drawing/2014/main" id="{4CC4E061-24A4-4753-A9E8-73DD5B7EF0F1}"/>
              </a:ext>
            </a:extLst>
          </p:cNvPr>
          <p:cNvSpPr>
            <a:spLocks noGrp="1"/>
          </p:cNvSpPr>
          <p:nvPr>
            <p:ph type="body" sz="quarter" idx="13"/>
          </p:nvPr>
        </p:nvSpPr>
        <p:spPr/>
        <p:txBody>
          <a:bodyPr/>
          <a:lstStyle/>
          <a:p>
            <a:pPr lvl="1"/>
            <a:r>
              <a:rPr lang="en-GB" dirty="0"/>
              <a:t>The move from the 3D to the 2D is done with the help of CRS  </a:t>
            </a:r>
          </a:p>
          <a:p>
            <a:pPr lvl="1"/>
            <a:r>
              <a:rPr lang="en-GB" dirty="0"/>
              <a:t>Every place on earth is specified by three numbers (i.e. coordinates)</a:t>
            </a:r>
          </a:p>
          <a:p>
            <a:pPr lvl="2"/>
            <a:r>
              <a:rPr lang="en-GB" dirty="0"/>
              <a:t>Latitude, longitude and Altitude</a:t>
            </a:r>
          </a:p>
          <a:p>
            <a:pPr lvl="1"/>
            <a:endParaRPr lang="en-GB" dirty="0"/>
          </a:p>
          <a:p>
            <a:pPr lvl="1"/>
            <a:endParaRPr lang="en-GB" dirty="0"/>
          </a:p>
          <a:p>
            <a:endParaRPr lang="en-GB" dirty="0"/>
          </a:p>
        </p:txBody>
      </p:sp>
      <p:pic>
        <p:nvPicPr>
          <p:cNvPr id="5" name="Picture 4" descr="Image of longitude and latitude ">
            <a:extLst>
              <a:ext uri="{FF2B5EF4-FFF2-40B4-BE49-F238E27FC236}">
                <a16:creationId xmlns:a16="http://schemas.microsoft.com/office/drawing/2014/main" id="{2476F65A-1679-19C4-E39D-34D1BAA2B870}"/>
              </a:ext>
            </a:extLst>
          </p:cNvPr>
          <p:cNvPicPr>
            <a:picLocks noChangeAspect="1"/>
          </p:cNvPicPr>
          <p:nvPr/>
        </p:nvPicPr>
        <p:blipFill>
          <a:blip r:embed="rId3"/>
          <a:stretch>
            <a:fillRect/>
          </a:stretch>
        </p:blipFill>
        <p:spPr>
          <a:xfrm>
            <a:off x="6298180" y="3429000"/>
            <a:ext cx="3018347" cy="3086328"/>
          </a:xfrm>
          <a:prstGeom prst="rect">
            <a:avLst/>
          </a:prstGeom>
        </p:spPr>
      </p:pic>
      <p:sp>
        <p:nvSpPr>
          <p:cNvPr id="4" name="Slide Number Placeholder 3">
            <a:extLst>
              <a:ext uri="{FF2B5EF4-FFF2-40B4-BE49-F238E27FC236}">
                <a16:creationId xmlns:a16="http://schemas.microsoft.com/office/drawing/2014/main" id="{9FC17D66-8EA1-4C5E-BEB0-3EB8DBB5E8DF}"/>
              </a:ext>
            </a:extLst>
          </p:cNvPr>
          <p:cNvSpPr>
            <a:spLocks noGrp="1"/>
          </p:cNvSpPr>
          <p:nvPr>
            <p:ph type="sldNum" sz="quarter" idx="12"/>
          </p:nvPr>
        </p:nvSpPr>
        <p:spPr/>
        <p:txBody>
          <a:bodyPr/>
          <a:lstStyle/>
          <a:p>
            <a:fld id="{016687C5-7511-7743-B429-3BDBE272F28B}" type="slidenum">
              <a:rPr lang="en-US" smtClean="0"/>
              <a:t>44</a:t>
            </a:fld>
            <a:endParaRPr lang="en-US"/>
          </a:p>
        </p:txBody>
      </p:sp>
    </p:spTree>
    <p:extLst>
      <p:ext uri="{BB962C8B-B14F-4D97-AF65-F5344CB8AC3E}">
        <p14:creationId xmlns:p14="http://schemas.microsoft.com/office/powerpoint/2010/main" val="860209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C630-B8C2-EF5C-CCDE-9CB23F9001DA}"/>
              </a:ext>
            </a:extLst>
          </p:cNvPr>
          <p:cNvSpPr>
            <a:spLocks noGrp="1"/>
          </p:cNvSpPr>
          <p:nvPr>
            <p:ph type="title"/>
          </p:nvPr>
        </p:nvSpPr>
        <p:spPr/>
        <p:txBody>
          <a:bodyPr/>
          <a:lstStyle/>
          <a:p>
            <a:r>
              <a:rPr lang="en-GB" b="1" dirty="0">
                <a:solidFill>
                  <a:srgbClr val="702082"/>
                </a:solidFill>
              </a:rPr>
              <a:t>CRS continued…</a:t>
            </a:r>
          </a:p>
        </p:txBody>
      </p:sp>
      <p:sp>
        <p:nvSpPr>
          <p:cNvPr id="3" name="Text Placeholder 2">
            <a:extLst>
              <a:ext uri="{FF2B5EF4-FFF2-40B4-BE49-F238E27FC236}">
                <a16:creationId xmlns:a16="http://schemas.microsoft.com/office/drawing/2014/main" id="{05ED5BDF-4B90-C31E-F33A-01A1719EA4B2}"/>
              </a:ext>
            </a:extLst>
          </p:cNvPr>
          <p:cNvSpPr>
            <a:spLocks noGrp="1"/>
          </p:cNvSpPr>
          <p:nvPr>
            <p:ph type="body" sz="quarter" idx="13"/>
          </p:nvPr>
        </p:nvSpPr>
        <p:spPr>
          <a:xfrm>
            <a:off x="668058" y="1237374"/>
            <a:ext cx="10339247" cy="4065454"/>
          </a:xfrm>
        </p:spPr>
        <p:txBody>
          <a:bodyPr/>
          <a:lstStyle/>
          <a:p>
            <a:pPr marL="457200" lvl="1" indent="0">
              <a:buNone/>
            </a:pPr>
            <a:r>
              <a:rPr lang="en-GB" dirty="0"/>
              <a:t>There are two Main CRS:</a:t>
            </a:r>
          </a:p>
          <a:p>
            <a:pPr marL="457200" lvl="1" indent="0">
              <a:buNone/>
            </a:pPr>
            <a:r>
              <a:rPr lang="en-GB" b="1" dirty="0"/>
              <a:t>Geographic Coordinate System </a:t>
            </a:r>
            <a:r>
              <a:rPr lang="en-GB" dirty="0"/>
              <a:t>vs </a:t>
            </a:r>
            <a:r>
              <a:rPr lang="en-GB" b="1" dirty="0"/>
              <a:t>Projected Coordinate Systems </a:t>
            </a:r>
          </a:p>
          <a:p>
            <a:endParaRPr lang="en-GB" dirty="0"/>
          </a:p>
        </p:txBody>
      </p:sp>
      <p:pic>
        <p:nvPicPr>
          <p:cNvPr id="4" name="Picture 3" descr="Image highlighting the two types of CRS methods; geographic coordinate reference systems and projected coordinates systems ">
            <a:extLst>
              <a:ext uri="{FF2B5EF4-FFF2-40B4-BE49-F238E27FC236}">
                <a16:creationId xmlns:a16="http://schemas.microsoft.com/office/drawing/2014/main" id="{AE585757-0973-C267-256F-7738282893A0}"/>
              </a:ext>
            </a:extLst>
          </p:cNvPr>
          <p:cNvPicPr>
            <a:picLocks noChangeAspect="1"/>
          </p:cNvPicPr>
          <p:nvPr/>
        </p:nvPicPr>
        <p:blipFill>
          <a:blip r:embed="rId2"/>
          <a:stretch>
            <a:fillRect/>
          </a:stretch>
        </p:blipFill>
        <p:spPr>
          <a:xfrm>
            <a:off x="2749270" y="2680219"/>
            <a:ext cx="5690716" cy="3329107"/>
          </a:xfrm>
          <a:prstGeom prst="rect">
            <a:avLst/>
          </a:prstGeom>
        </p:spPr>
      </p:pic>
      <p:sp>
        <p:nvSpPr>
          <p:cNvPr id="7" name="TextBox 6">
            <a:extLst>
              <a:ext uri="{FF2B5EF4-FFF2-40B4-BE49-F238E27FC236}">
                <a16:creationId xmlns:a16="http://schemas.microsoft.com/office/drawing/2014/main" id="{56A50315-A46A-304B-B658-631BDBC9BF68}"/>
              </a:ext>
            </a:extLst>
          </p:cNvPr>
          <p:cNvSpPr txBox="1"/>
          <p:nvPr/>
        </p:nvSpPr>
        <p:spPr>
          <a:xfrm>
            <a:off x="3448050" y="6197084"/>
            <a:ext cx="1638300" cy="369332"/>
          </a:xfrm>
          <a:prstGeom prst="rect">
            <a:avLst/>
          </a:prstGeom>
          <a:noFill/>
        </p:spPr>
        <p:txBody>
          <a:bodyPr wrap="square" rtlCol="0">
            <a:spAutoFit/>
          </a:bodyPr>
          <a:lstStyle/>
          <a:p>
            <a:r>
              <a:rPr lang="en-US" b="1" dirty="0"/>
              <a:t>The ‘where’</a:t>
            </a:r>
          </a:p>
        </p:txBody>
      </p:sp>
      <p:sp>
        <p:nvSpPr>
          <p:cNvPr id="6" name="TextBox 5">
            <a:extLst>
              <a:ext uri="{FF2B5EF4-FFF2-40B4-BE49-F238E27FC236}">
                <a16:creationId xmlns:a16="http://schemas.microsoft.com/office/drawing/2014/main" id="{2EC8F2E1-3205-8947-985A-61363184C782}"/>
              </a:ext>
            </a:extLst>
          </p:cNvPr>
          <p:cNvSpPr txBox="1"/>
          <p:nvPr/>
        </p:nvSpPr>
        <p:spPr>
          <a:xfrm>
            <a:off x="6629400" y="6197084"/>
            <a:ext cx="2210636" cy="369332"/>
          </a:xfrm>
          <a:prstGeom prst="rect">
            <a:avLst/>
          </a:prstGeom>
          <a:noFill/>
        </p:spPr>
        <p:txBody>
          <a:bodyPr wrap="square" rtlCol="0">
            <a:spAutoFit/>
          </a:bodyPr>
          <a:lstStyle/>
          <a:p>
            <a:r>
              <a:rPr lang="en-US" b="1" i="1" dirty="0"/>
              <a:t>The ‘how</a:t>
            </a:r>
            <a:r>
              <a:rPr lang="en-US" dirty="0"/>
              <a:t>’</a:t>
            </a:r>
          </a:p>
        </p:txBody>
      </p:sp>
    </p:spTree>
    <p:extLst>
      <p:ext uri="{BB962C8B-B14F-4D97-AF65-F5344CB8AC3E}">
        <p14:creationId xmlns:p14="http://schemas.microsoft.com/office/powerpoint/2010/main" val="3316547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F264-03BB-189D-1C52-D14343B02B01}"/>
              </a:ext>
            </a:extLst>
          </p:cNvPr>
          <p:cNvSpPr>
            <a:spLocks noGrp="1"/>
          </p:cNvSpPr>
          <p:nvPr>
            <p:ph type="title"/>
          </p:nvPr>
        </p:nvSpPr>
        <p:spPr>
          <a:xfrm>
            <a:off x="717423" y="-842807"/>
            <a:ext cx="9977271" cy="548819"/>
          </a:xfrm>
        </p:spPr>
        <p:txBody>
          <a:bodyPr/>
          <a:lstStyle/>
          <a:p>
            <a:r>
              <a:rPr lang="en-US" dirty="0"/>
              <a:t>CRS example</a:t>
            </a:r>
          </a:p>
        </p:txBody>
      </p:sp>
      <p:graphicFrame>
        <p:nvGraphicFramePr>
          <p:cNvPr id="5" name="Diagram 4">
            <a:extLst>
              <a:ext uri="{FF2B5EF4-FFF2-40B4-BE49-F238E27FC236}">
                <a16:creationId xmlns:a16="http://schemas.microsoft.com/office/drawing/2014/main" id="{F5E93C65-9E77-8E47-986E-3FE53BDF04AD}"/>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443482138"/>
              </p:ext>
            </p:extLst>
          </p:nvPr>
        </p:nvGraphicFramePr>
        <p:xfrm>
          <a:off x="720000" y="720001"/>
          <a:ext cx="2794725" cy="338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05ED5BDF-4B90-C31E-F33A-01A1719EA4B2}"/>
              </a:ext>
            </a:extLst>
          </p:cNvPr>
          <p:cNvSpPr>
            <a:spLocks noGrp="1"/>
          </p:cNvSpPr>
          <p:nvPr>
            <p:ph type="body" sz="quarter" idx="13"/>
          </p:nvPr>
        </p:nvSpPr>
        <p:spPr>
          <a:xfrm>
            <a:off x="717423" y="4106320"/>
            <a:ext cx="2669407" cy="2427333"/>
          </a:xfrm>
        </p:spPr>
        <p:txBody>
          <a:bodyPr vert="horz" lIns="91440" tIns="45720" rIns="91440" bIns="45720" rtlCol="0">
            <a:normAutofit/>
          </a:bodyPr>
          <a:lstStyle/>
          <a:p>
            <a:endParaRPr lang="en-US" sz="1600" dirty="0"/>
          </a:p>
          <a:p>
            <a:r>
              <a:rPr lang="en-US" sz="1800" dirty="0"/>
              <a:t>Remember that a PCS, is just a GCS that has been projected !</a:t>
            </a:r>
          </a:p>
          <a:p>
            <a:endParaRPr lang="en-US" sz="1600" dirty="0"/>
          </a:p>
        </p:txBody>
      </p:sp>
      <p:pic>
        <p:nvPicPr>
          <p:cNvPr id="8" name="Picture 7" descr="GCS and PCS example&#10;">
            <a:extLst>
              <a:ext uri="{FF2B5EF4-FFF2-40B4-BE49-F238E27FC236}">
                <a16:creationId xmlns:a16="http://schemas.microsoft.com/office/drawing/2014/main" id="{6901C90D-22C2-7A43-B9C9-723C02E55B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6015" y="94137"/>
            <a:ext cx="7635985" cy="6669725"/>
          </a:xfrm>
          <a:prstGeom prst="rect">
            <a:avLst/>
          </a:prstGeom>
        </p:spPr>
      </p:pic>
    </p:spTree>
    <p:extLst>
      <p:ext uri="{BB962C8B-B14F-4D97-AF65-F5344CB8AC3E}">
        <p14:creationId xmlns:p14="http://schemas.microsoft.com/office/powerpoint/2010/main" val="1108464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22B8-AA31-374E-8C89-E1667CB5B45E}"/>
              </a:ext>
            </a:extLst>
          </p:cNvPr>
          <p:cNvSpPr>
            <a:spLocks noGrp="1"/>
          </p:cNvSpPr>
          <p:nvPr>
            <p:ph type="title"/>
          </p:nvPr>
        </p:nvSpPr>
        <p:spPr/>
        <p:txBody>
          <a:bodyPr/>
          <a:lstStyle/>
          <a:p>
            <a:r>
              <a:rPr lang="en-US" dirty="0"/>
              <a:t>Spatial Relations and Analysis in GIS</a:t>
            </a:r>
          </a:p>
        </p:txBody>
      </p:sp>
      <p:sp>
        <p:nvSpPr>
          <p:cNvPr id="3" name="Text Placeholder 2">
            <a:extLst>
              <a:ext uri="{FF2B5EF4-FFF2-40B4-BE49-F238E27FC236}">
                <a16:creationId xmlns:a16="http://schemas.microsoft.com/office/drawing/2014/main" id="{EBFB22A9-9565-2949-84DA-9D84133725A1}"/>
              </a:ext>
            </a:extLst>
          </p:cNvPr>
          <p:cNvSpPr>
            <a:spLocks noGrp="1"/>
          </p:cNvSpPr>
          <p:nvPr>
            <p:ph type="body" sz="quarter" idx="13"/>
          </p:nvPr>
        </p:nvSpPr>
        <p:spPr>
          <a:xfrm>
            <a:off x="838200" y="1660495"/>
            <a:ext cx="6273800" cy="4300038"/>
          </a:xfrm>
        </p:spPr>
        <p:txBody>
          <a:bodyPr>
            <a:normAutofit/>
          </a:bodyPr>
          <a:lstStyle/>
          <a:p>
            <a:pPr marL="0" indent="0">
              <a:buNone/>
            </a:pPr>
            <a:r>
              <a:rPr lang="en-GB" sz="2400" i="1" dirty="0">
                <a:effectLst/>
                <a:latin typeface="Söhne"/>
              </a:rPr>
              <a:t>- </a:t>
            </a:r>
            <a:r>
              <a:rPr lang="en-GB" sz="2400" b="1" i="1" u="sng" dirty="0">
                <a:latin typeface="Söhne"/>
              </a:rPr>
              <a:t>S</a:t>
            </a:r>
            <a:r>
              <a:rPr lang="en-GB" sz="2400" b="1" i="1" u="sng" dirty="0">
                <a:effectLst/>
              </a:rPr>
              <a:t>patial relations </a:t>
            </a:r>
            <a:r>
              <a:rPr lang="en-GB" sz="2400" i="1" dirty="0">
                <a:effectLst/>
              </a:rPr>
              <a:t>refer to the ways in which different locations, areas, or objects are situated in relation to each other on the Earth's surface.</a:t>
            </a:r>
          </a:p>
          <a:p>
            <a:pPr marL="0" indent="0">
              <a:buNone/>
            </a:pPr>
            <a:endParaRPr lang="en-GB" sz="2400" i="1" dirty="0">
              <a:effectLst/>
            </a:endParaRPr>
          </a:p>
          <a:p>
            <a:pPr marL="0" indent="0">
              <a:buNone/>
            </a:pPr>
            <a:r>
              <a:rPr lang="en-GB" sz="2400" i="1" dirty="0">
                <a:effectLst/>
              </a:rPr>
              <a:t>- </a:t>
            </a:r>
            <a:r>
              <a:rPr lang="en-GB" sz="2400" b="1" i="1" u="sng" dirty="0">
                <a:effectLst/>
              </a:rPr>
              <a:t>Spatial analysis </a:t>
            </a:r>
            <a:r>
              <a:rPr lang="en-GB" sz="2400" i="1" dirty="0">
                <a:effectLst/>
              </a:rPr>
              <a:t>refers to studying entities by examining, assessing, evaluating, and modelling spatial data features</a:t>
            </a:r>
            <a:endParaRPr lang="en-GB" dirty="0">
              <a:effectLst/>
            </a:endParaRPr>
          </a:p>
          <a:p>
            <a:pPr marL="0" indent="0" algn="l">
              <a:buNone/>
            </a:pPr>
            <a:endParaRPr lang="en-GB" b="0" i="0" dirty="0">
              <a:effectLst/>
              <a:latin typeface="Söhne"/>
            </a:endParaRPr>
          </a:p>
        </p:txBody>
      </p:sp>
      <p:pic>
        <p:nvPicPr>
          <p:cNvPr id="5" name="Picture 4" descr="An image of a person looking at a magnifying glass on a map, image made by Chatgpt 4 Dall-E. ">
            <a:extLst>
              <a:ext uri="{FF2B5EF4-FFF2-40B4-BE49-F238E27FC236}">
                <a16:creationId xmlns:a16="http://schemas.microsoft.com/office/drawing/2014/main" id="{214BC07F-0DE4-858B-11B7-51701E531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133" y="1660495"/>
            <a:ext cx="2436495" cy="2436495"/>
          </a:xfrm>
          <a:prstGeom prst="rect">
            <a:avLst/>
          </a:prstGeom>
        </p:spPr>
      </p:pic>
    </p:spTree>
    <p:extLst>
      <p:ext uri="{BB962C8B-B14F-4D97-AF65-F5344CB8AC3E}">
        <p14:creationId xmlns:p14="http://schemas.microsoft.com/office/powerpoint/2010/main" val="1810085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971E-B5F1-3190-C5D1-90947A66913B}"/>
              </a:ext>
            </a:extLst>
          </p:cNvPr>
          <p:cNvSpPr>
            <a:spLocks noGrp="1"/>
          </p:cNvSpPr>
          <p:nvPr>
            <p:ph type="title"/>
          </p:nvPr>
        </p:nvSpPr>
        <p:spPr/>
        <p:txBody>
          <a:bodyPr/>
          <a:lstStyle/>
          <a:p>
            <a:r>
              <a:rPr lang="en-US" dirty="0"/>
              <a:t>a) Point Pattern Analysis</a:t>
            </a:r>
          </a:p>
        </p:txBody>
      </p:sp>
      <p:sp>
        <p:nvSpPr>
          <p:cNvPr id="3" name="Text Placeholder 2">
            <a:extLst>
              <a:ext uri="{FF2B5EF4-FFF2-40B4-BE49-F238E27FC236}">
                <a16:creationId xmlns:a16="http://schemas.microsoft.com/office/drawing/2014/main" id="{731326DB-E905-B40E-C556-DD2D5C2F5E7C}"/>
              </a:ext>
            </a:extLst>
          </p:cNvPr>
          <p:cNvSpPr>
            <a:spLocks noGrp="1"/>
          </p:cNvSpPr>
          <p:nvPr>
            <p:ph type="body" sz="quarter" idx="13"/>
          </p:nvPr>
        </p:nvSpPr>
        <p:spPr>
          <a:xfrm>
            <a:off x="1391652" y="2897106"/>
            <a:ext cx="6029514" cy="2168242"/>
          </a:xfrm>
        </p:spPr>
        <p:txBody>
          <a:bodyPr/>
          <a:lstStyle/>
          <a:p>
            <a:endParaRPr lang="en-US" dirty="0"/>
          </a:p>
        </p:txBody>
      </p:sp>
      <p:pic>
        <p:nvPicPr>
          <p:cNvPr id="5122" name="Picture 2" descr="Generated by DALL·E">
            <a:extLst>
              <a:ext uri="{FF2B5EF4-FFF2-40B4-BE49-F238E27FC236}">
                <a16:creationId xmlns:a16="http://schemas.microsoft.com/office/drawing/2014/main" id="{B9044094-8E5A-C606-E09E-F24205E66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68588"/>
            <a:ext cx="8182476" cy="467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68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22B8-AA31-374E-8C89-E1667CB5B45E}"/>
              </a:ext>
            </a:extLst>
          </p:cNvPr>
          <p:cNvSpPr>
            <a:spLocks noGrp="1"/>
          </p:cNvSpPr>
          <p:nvPr>
            <p:ph type="title"/>
          </p:nvPr>
        </p:nvSpPr>
        <p:spPr/>
        <p:txBody>
          <a:bodyPr/>
          <a:lstStyle/>
          <a:p>
            <a:r>
              <a:rPr lang="en-US" dirty="0"/>
              <a:t>b) Spatial Autocorrelation</a:t>
            </a:r>
          </a:p>
        </p:txBody>
      </p:sp>
      <p:pic>
        <p:nvPicPr>
          <p:cNvPr id="1026" name="Picture 2" descr="Generated by DALL·E">
            <a:extLst>
              <a:ext uri="{FF2B5EF4-FFF2-40B4-BE49-F238E27FC236}">
                <a16:creationId xmlns:a16="http://schemas.microsoft.com/office/drawing/2014/main" id="{0109F872-E056-2415-C233-6DBD7FA40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37733"/>
            <a:ext cx="4504267" cy="450426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BFB22A9-9565-2949-84DA-9D84133725A1}"/>
              </a:ext>
            </a:extLst>
          </p:cNvPr>
          <p:cNvSpPr>
            <a:spLocks noGrp="1"/>
          </p:cNvSpPr>
          <p:nvPr>
            <p:ph type="body" sz="quarter" idx="13"/>
          </p:nvPr>
        </p:nvSpPr>
        <p:spPr>
          <a:xfrm>
            <a:off x="5494868" y="1659465"/>
            <a:ext cx="4326465" cy="4859867"/>
          </a:xfrm>
        </p:spPr>
        <p:txBody>
          <a:bodyPr>
            <a:normAutofit/>
          </a:bodyPr>
          <a:lstStyle/>
          <a:p>
            <a:pPr marL="0" indent="0" algn="l">
              <a:buNone/>
            </a:pPr>
            <a:endParaRPr lang="en-GB" i="0" dirty="0">
              <a:effectLst/>
              <a:latin typeface="Söhne"/>
            </a:endParaRPr>
          </a:p>
          <a:p>
            <a:pPr marL="0" indent="0" algn="l">
              <a:buNone/>
            </a:pPr>
            <a:r>
              <a:rPr lang="en-GB" i="0" dirty="0">
                <a:effectLst/>
                <a:latin typeface="Söhne"/>
              </a:rPr>
              <a:t>This map groups areas with similar crime rates together, using shades of a single </a:t>
            </a:r>
            <a:r>
              <a:rPr lang="en-GB" i="0" dirty="0" err="1">
                <a:effectLst/>
                <a:latin typeface="Söhne"/>
              </a:rPr>
              <a:t>color</a:t>
            </a:r>
            <a:r>
              <a:rPr lang="en-GB" i="0" dirty="0">
                <a:effectLst/>
                <a:latin typeface="Söhne"/>
              </a:rPr>
              <a:t> to represent different levels of crime rates, showing patterns of clustering.</a:t>
            </a:r>
          </a:p>
          <a:p>
            <a:endParaRPr lang="en-US" dirty="0"/>
          </a:p>
        </p:txBody>
      </p:sp>
    </p:spTree>
    <p:extLst>
      <p:ext uri="{BB962C8B-B14F-4D97-AF65-F5344CB8AC3E}">
        <p14:creationId xmlns:p14="http://schemas.microsoft.com/office/powerpoint/2010/main" val="315423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C364-3D44-E07A-31D0-E6132B9B57B7}"/>
              </a:ext>
            </a:extLst>
          </p:cNvPr>
          <p:cNvSpPr>
            <a:spLocks noGrp="1"/>
          </p:cNvSpPr>
          <p:nvPr>
            <p:ph type="title"/>
          </p:nvPr>
        </p:nvSpPr>
        <p:spPr>
          <a:xfrm>
            <a:off x="903515" y="2455182"/>
            <a:ext cx="9977271" cy="548819"/>
          </a:xfrm>
        </p:spPr>
        <p:txBody>
          <a:bodyPr/>
          <a:lstStyle/>
          <a:p>
            <a:r>
              <a:rPr lang="en-GB" dirty="0"/>
              <a:t>Can you hear me poll</a:t>
            </a:r>
          </a:p>
        </p:txBody>
      </p:sp>
    </p:spTree>
    <p:extLst>
      <p:ext uri="{BB962C8B-B14F-4D97-AF65-F5344CB8AC3E}">
        <p14:creationId xmlns:p14="http://schemas.microsoft.com/office/powerpoint/2010/main" val="1161156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22B8-AA31-374E-8C89-E1667CB5B45E}"/>
              </a:ext>
            </a:extLst>
          </p:cNvPr>
          <p:cNvSpPr>
            <a:spLocks noGrp="1"/>
          </p:cNvSpPr>
          <p:nvPr>
            <p:ph type="title"/>
          </p:nvPr>
        </p:nvSpPr>
        <p:spPr/>
        <p:txBody>
          <a:bodyPr/>
          <a:lstStyle/>
          <a:p>
            <a:r>
              <a:rPr lang="en-US" dirty="0"/>
              <a:t>c) Spatial Interpolation</a:t>
            </a:r>
          </a:p>
        </p:txBody>
      </p:sp>
      <p:pic>
        <p:nvPicPr>
          <p:cNvPr id="2050" name="Picture 2" descr="Generated by DALL·E">
            <a:extLst>
              <a:ext uri="{FF2B5EF4-FFF2-40B4-BE49-F238E27FC236}">
                <a16:creationId xmlns:a16="http://schemas.microsoft.com/office/drawing/2014/main" id="{6ACADB7B-6CBD-88DC-A923-C234BC5AF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1507066"/>
            <a:ext cx="4470400" cy="447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BFB22A9-9565-2949-84DA-9D84133725A1}"/>
              </a:ext>
            </a:extLst>
          </p:cNvPr>
          <p:cNvSpPr>
            <a:spLocks noGrp="1"/>
          </p:cNvSpPr>
          <p:nvPr>
            <p:ph type="body" sz="quarter" idx="13"/>
          </p:nvPr>
        </p:nvSpPr>
        <p:spPr>
          <a:xfrm>
            <a:off x="6096000" y="2417229"/>
            <a:ext cx="3810426" cy="2650074"/>
          </a:xfrm>
        </p:spPr>
        <p:txBody>
          <a:bodyPr>
            <a:normAutofit fontScale="92500" lnSpcReduction="10000"/>
          </a:bodyPr>
          <a:lstStyle/>
          <a:p>
            <a:pPr marL="0" indent="0" algn="l">
              <a:buNone/>
            </a:pPr>
            <a:r>
              <a:rPr lang="en-GB" i="0" dirty="0">
                <a:effectLst/>
                <a:latin typeface="Söhne"/>
              </a:rPr>
              <a:t>This map uses a gradient of colours to interpolate crime rates between known data points, creating a smooth transition that estimates crime rates in areas with no direct data.</a:t>
            </a:r>
          </a:p>
          <a:p>
            <a:endParaRPr lang="en-US" dirty="0"/>
          </a:p>
        </p:txBody>
      </p:sp>
    </p:spTree>
    <p:extLst>
      <p:ext uri="{BB962C8B-B14F-4D97-AF65-F5344CB8AC3E}">
        <p14:creationId xmlns:p14="http://schemas.microsoft.com/office/powerpoint/2010/main" val="1117100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22B8-AA31-374E-8C89-E1667CB5B45E}"/>
              </a:ext>
            </a:extLst>
          </p:cNvPr>
          <p:cNvSpPr>
            <a:spLocks noGrp="1"/>
          </p:cNvSpPr>
          <p:nvPr>
            <p:ph type="title"/>
          </p:nvPr>
        </p:nvSpPr>
        <p:spPr/>
        <p:txBody>
          <a:bodyPr/>
          <a:lstStyle/>
          <a:p>
            <a:r>
              <a:rPr lang="en-US" dirty="0"/>
              <a:t>d) Hot spot analysis</a:t>
            </a:r>
          </a:p>
        </p:txBody>
      </p:sp>
      <p:pic>
        <p:nvPicPr>
          <p:cNvPr id="3074" name="Picture 2" descr="Generated by DALL·E">
            <a:extLst>
              <a:ext uri="{FF2B5EF4-FFF2-40B4-BE49-F238E27FC236}">
                <a16:creationId xmlns:a16="http://schemas.microsoft.com/office/drawing/2014/main" id="{789C9C7C-6B9D-F56F-9752-032D573D9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94932"/>
            <a:ext cx="4216400" cy="4216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BFB22A9-9565-2949-84DA-9D84133725A1}"/>
              </a:ext>
            </a:extLst>
          </p:cNvPr>
          <p:cNvSpPr>
            <a:spLocks noGrp="1"/>
          </p:cNvSpPr>
          <p:nvPr>
            <p:ph type="body" sz="quarter" idx="13"/>
          </p:nvPr>
        </p:nvSpPr>
        <p:spPr>
          <a:xfrm>
            <a:off x="5748517" y="2166398"/>
            <a:ext cx="4343749" cy="2947469"/>
          </a:xfrm>
        </p:spPr>
        <p:txBody>
          <a:bodyPr>
            <a:normAutofit fontScale="92500"/>
          </a:bodyPr>
          <a:lstStyle/>
          <a:p>
            <a:pPr marL="0" indent="0">
              <a:buNone/>
            </a:pPr>
            <a:r>
              <a:rPr lang="en-GB" i="0" dirty="0">
                <a:effectLst/>
                <a:latin typeface="Söhne"/>
              </a:rPr>
              <a:t>This map highlights areas with significantly higher crime rates in bright colours against a neutral background, indicating geographic concentrations of high crime rates and identifying areas needing immediate attention.</a:t>
            </a:r>
          </a:p>
          <a:p>
            <a:endParaRPr lang="en-US" dirty="0"/>
          </a:p>
        </p:txBody>
      </p:sp>
    </p:spTree>
    <p:extLst>
      <p:ext uri="{BB962C8B-B14F-4D97-AF65-F5344CB8AC3E}">
        <p14:creationId xmlns:p14="http://schemas.microsoft.com/office/powerpoint/2010/main" val="2238575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D1B7C-0761-473C-B9E0-D09DE0BDF7F3}"/>
              </a:ext>
            </a:extLst>
          </p:cNvPr>
          <p:cNvSpPr>
            <a:spLocks noGrp="1"/>
          </p:cNvSpPr>
          <p:nvPr>
            <p:ph type="title"/>
          </p:nvPr>
        </p:nvSpPr>
        <p:spPr>
          <a:xfrm>
            <a:off x="0" y="-685345"/>
            <a:ext cx="9977271" cy="548819"/>
          </a:xfrm>
        </p:spPr>
        <p:txBody>
          <a:bodyPr/>
          <a:lstStyle/>
          <a:p>
            <a:r>
              <a:rPr lang="en-US" dirty="0"/>
              <a:t>Data sources for crime</a:t>
            </a:r>
            <a:r>
              <a:rPr lang="en-US" baseline="0" dirty="0"/>
              <a:t> data</a:t>
            </a:r>
            <a:endParaRPr lang="en-US" dirty="0"/>
          </a:p>
        </p:txBody>
      </p:sp>
      <p:sp>
        <p:nvSpPr>
          <p:cNvPr id="2" name="Slide Number Placeholder 1">
            <a:extLst>
              <a:ext uri="{FF2B5EF4-FFF2-40B4-BE49-F238E27FC236}">
                <a16:creationId xmlns:a16="http://schemas.microsoft.com/office/drawing/2014/main" id="{92F89E61-856D-47FB-A8B1-DDFA575A390F}"/>
              </a:ext>
            </a:extLst>
          </p:cNvPr>
          <p:cNvSpPr>
            <a:spLocks noGrp="1"/>
          </p:cNvSpPr>
          <p:nvPr>
            <p:ph type="sldNum" sz="quarter" idx="12"/>
          </p:nvPr>
        </p:nvSpPr>
        <p:spPr/>
        <p:txBody>
          <a:bodyPr/>
          <a:lstStyle/>
          <a:p>
            <a:fld id="{016687C5-7511-7743-B429-3BDBE272F28B}" type="slidenum">
              <a:rPr lang="en-US" smtClean="0"/>
              <a:t>52</a:t>
            </a:fld>
            <a:endParaRPr lang="en-US" dirty="0"/>
          </a:p>
        </p:txBody>
      </p:sp>
      <p:graphicFrame>
        <p:nvGraphicFramePr>
          <p:cNvPr id="6" name="Table 5">
            <a:extLst>
              <a:ext uri="{FF2B5EF4-FFF2-40B4-BE49-F238E27FC236}">
                <a16:creationId xmlns:a16="http://schemas.microsoft.com/office/drawing/2014/main" id="{B4046AA5-DB32-D204-7064-8458F44974C2}"/>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347294682"/>
              </p:ext>
            </p:extLst>
          </p:nvPr>
        </p:nvGraphicFramePr>
        <p:xfrm>
          <a:off x="264368" y="117761"/>
          <a:ext cx="11663264" cy="6603714"/>
        </p:xfrm>
        <a:graphic>
          <a:graphicData uri="http://schemas.openxmlformats.org/drawingml/2006/table">
            <a:tbl>
              <a:tblPr firstRow="1" bandRow="1">
                <a:tableStyleId>{5C22544A-7EE6-4342-B048-85BDC9FD1C3A}</a:tableStyleId>
              </a:tblPr>
              <a:tblGrid>
                <a:gridCol w="2915816">
                  <a:extLst>
                    <a:ext uri="{9D8B030D-6E8A-4147-A177-3AD203B41FA5}">
                      <a16:colId xmlns:a16="http://schemas.microsoft.com/office/drawing/2014/main" val="3087378205"/>
                    </a:ext>
                  </a:extLst>
                </a:gridCol>
                <a:gridCol w="2915816">
                  <a:extLst>
                    <a:ext uri="{9D8B030D-6E8A-4147-A177-3AD203B41FA5}">
                      <a16:colId xmlns:a16="http://schemas.microsoft.com/office/drawing/2014/main" val="2577297618"/>
                    </a:ext>
                  </a:extLst>
                </a:gridCol>
                <a:gridCol w="2915816">
                  <a:extLst>
                    <a:ext uri="{9D8B030D-6E8A-4147-A177-3AD203B41FA5}">
                      <a16:colId xmlns:a16="http://schemas.microsoft.com/office/drawing/2014/main" val="3943129758"/>
                    </a:ext>
                  </a:extLst>
                </a:gridCol>
                <a:gridCol w="2915816">
                  <a:extLst>
                    <a:ext uri="{9D8B030D-6E8A-4147-A177-3AD203B41FA5}">
                      <a16:colId xmlns:a16="http://schemas.microsoft.com/office/drawing/2014/main" val="73538512"/>
                    </a:ext>
                  </a:extLst>
                </a:gridCol>
              </a:tblGrid>
              <a:tr h="401994">
                <a:tc gridSpan="4">
                  <a:txBody>
                    <a:bodyPr/>
                    <a:lstStyle/>
                    <a:p>
                      <a:r>
                        <a:rPr lang="en-GB" sz="1400" dirty="0"/>
                        <a:t>Data Sources for Crime Data</a:t>
                      </a:r>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007792437"/>
                  </a:ext>
                </a:extLst>
              </a:tr>
              <a:tr h="349560">
                <a:tc>
                  <a:txBody>
                    <a:bodyPr/>
                    <a:lstStyle/>
                    <a:p>
                      <a:r>
                        <a:rPr lang="en-US" sz="1400" dirty="0"/>
                        <a:t>UK</a:t>
                      </a:r>
                    </a:p>
                  </a:txBody>
                  <a:tcPr/>
                </a:tc>
                <a:tc>
                  <a:txBody>
                    <a:bodyPr/>
                    <a:lstStyle/>
                    <a:p>
                      <a:r>
                        <a:rPr lang="en-US" sz="1400" dirty="0"/>
                        <a:t>Non-UK</a:t>
                      </a:r>
                    </a:p>
                  </a:txBody>
                  <a:tcPr/>
                </a:tc>
                <a:tc>
                  <a:txBody>
                    <a:bodyPr/>
                    <a:lstStyle/>
                    <a:p>
                      <a:r>
                        <a:rPr lang="en-US" sz="1400" dirty="0"/>
                        <a:t>R Packages </a:t>
                      </a:r>
                    </a:p>
                  </a:txBody>
                  <a:tcPr/>
                </a:tc>
                <a:tc>
                  <a:txBody>
                    <a:bodyPr/>
                    <a:lstStyle/>
                    <a:p>
                      <a:r>
                        <a:rPr lang="en-US" sz="1400" dirty="0"/>
                        <a:t>Other</a:t>
                      </a:r>
                    </a:p>
                  </a:txBody>
                  <a:tcPr/>
                </a:tc>
                <a:extLst>
                  <a:ext uri="{0D108BD9-81ED-4DB2-BD59-A6C34878D82A}">
                    <a16:rowId xmlns:a16="http://schemas.microsoft.com/office/drawing/2014/main" val="4057963099"/>
                  </a:ext>
                </a:extLst>
              </a:tr>
              <a:tr h="5817198">
                <a:tc>
                  <a:txBody>
                    <a:bodyPr/>
                    <a:lstStyle/>
                    <a:p>
                      <a:pPr marL="285750" indent="-285750">
                        <a:buFont typeface="Arial" panose="020B0604020202020204" pitchFamily="34" charset="0"/>
                        <a:buChar char="•"/>
                      </a:pPr>
                      <a:r>
                        <a:rPr lang="en-GB" sz="1400" kern="1200" dirty="0">
                          <a:effectLst/>
                        </a:rPr>
                        <a:t>UK Police Data - Provides street-level crime data, outcomes, and information on the location of the front counter.</a:t>
                      </a:r>
                    </a:p>
                    <a:p>
                      <a:pPr marL="285750" indent="-285750">
                        <a:buFont typeface="Arial" panose="020B0604020202020204" pitchFamily="34" charset="0"/>
                        <a:buChar char="•"/>
                      </a:pPr>
                      <a:r>
                        <a:rPr lang="en-GB" sz="1400" kern="1200" dirty="0">
                          <a:effectLst/>
                        </a:rPr>
                        <a:t>Office for National Statistics (ONS) - Offers crime statistics for England and Wales.</a:t>
                      </a:r>
                    </a:p>
                    <a:p>
                      <a:pPr marL="285750" indent="-285750">
                        <a:buFont typeface="Arial" panose="020B0604020202020204" pitchFamily="34" charset="0"/>
                        <a:buChar char="•"/>
                      </a:pPr>
                      <a:r>
                        <a:rPr lang="en-GB" sz="1400" kern="1200" dirty="0">
                          <a:effectLst/>
                        </a:rPr>
                        <a:t>Scottish Government Statistics - Publishes crime and justice datasets for Scotland.</a:t>
                      </a:r>
                    </a:p>
                    <a:p>
                      <a:pPr marL="285750" indent="-285750">
                        <a:buFont typeface="Arial" panose="020B0604020202020204" pitchFamily="34" charset="0"/>
                        <a:buChar char="•"/>
                      </a:pPr>
                      <a:r>
                        <a:rPr lang="en-GB" sz="1400" kern="1200" dirty="0">
                          <a:effectLst/>
                        </a:rPr>
                        <a:t>Northern Ireland Statistics and Research Agency (NISRA) - Provides crime and justice statistics for Northern Ireland.</a:t>
                      </a:r>
                    </a:p>
                    <a:p>
                      <a:pPr marL="285750" indent="-285750">
                        <a:buFont typeface="Arial" panose="020B0604020202020204" pitchFamily="34" charset="0"/>
                        <a:buChar char="•"/>
                      </a:pPr>
                      <a:r>
                        <a:rPr lang="en-GB" sz="1400" kern="1200" dirty="0">
                          <a:effectLst/>
                        </a:rPr>
                        <a:t>London Datastore - Contains datasets specific to London, including the Metropolitan Police Service's crime data.</a:t>
                      </a:r>
                    </a:p>
                    <a:p>
                      <a:pPr marL="285750" indent="-285750">
                        <a:buFont typeface="Arial" panose="020B0604020202020204" pitchFamily="34" charset="0"/>
                        <a:buChar char="•"/>
                      </a:pPr>
                      <a:r>
                        <a:rPr lang="en-GB" sz="1400" kern="1200" dirty="0">
                          <a:effectLst/>
                        </a:rPr>
                        <a:t>UK Home Office - Publishes research and statistics on various aspects of the criminal justice system.</a:t>
                      </a:r>
                    </a:p>
                    <a:p>
                      <a:pPr marL="285750" indent="-285750">
                        <a:buFont typeface="Arial" panose="020B0604020202020204" pitchFamily="34" charset="0"/>
                        <a:buChar char="•"/>
                      </a:pPr>
                      <a:r>
                        <a:rPr lang="en-GB" sz="1400" kern="1200" dirty="0" err="1">
                          <a:effectLst/>
                        </a:rPr>
                        <a:t>Data.gov.uk</a:t>
                      </a:r>
                      <a:r>
                        <a:rPr lang="en-GB" sz="1400" kern="1200" dirty="0">
                          <a:effectLst/>
                        </a:rPr>
                        <a:t> - A portal for UK government data, including some datasets related to crime and justice.</a:t>
                      </a:r>
                    </a:p>
                    <a:p>
                      <a:endParaRPr lang="en-US" sz="1400" dirty="0"/>
                    </a:p>
                  </a:txBody>
                  <a:tcPr/>
                </a:tc>
                <a:tc>
                  <a:txBody>
                    <a:bodyPr/>
                    <a:lstStyle/>
                    <a:p>
                      <a:pPr marL="285750" indent="-285750">
                        <a:buFont typeface="Arial" panose="020B0604020202020204" pitchFamily="34" charset="0"/>
                        <a:buChar char="•"/>
                      </a:pPr>
                      <a:r>
                        <a:rPr lang="en-GB" sz="1400" kern="1200" dirty="0">
                          <a:effectLst/>
                        </a:rPr>
                        <a:t>FBI’s Uniform Crime Reporting (UCR) Program (USA) - Provides a nationwide view of crime based on the submission of statistics by law enforcement agencies.</a:t>
                      </a:r>
                    </a:p>
                    <a:p>
                      <a:pPr marL="285750" indent="-285750">
                        <a:buFont typeface="Arial" panose="020B0604020202020204" pitchFamily="34" charset="0"/>
                        <a:buChar char="•"/>
                      </a:pPr>
                      <a:r>
                        <a:rPr lang="en-GB" sz="1400" kern="1200" dirty="0">
                          <a:effectLst/>
                        </a:rPr>
                        <a:t>Bureau of Justice Statistics (BJS) (USA) - Contains criminal victimization data, law enforcement, prosecution, courts, and corrections data.</a:t>
                      </a:r>
                    </a:p>
                    <a:p>
                      <a:pPr marL="285750" indent="-285750">
                        <a:buFont typeface="Arial" panose="020B0604020202020204" pitchFamily="34" charset="0"/>
                        <a:buChar char="•"/>
                      </a:pPr>
                      <a:r>
                        <a:rPr lang="en-GB" sz="1400" kern="1200" dirty="0">
                          <a:effectLst/>
                        </a:rPr>
                        <a:t>National Incident-Based Reporting System (NIBRS) (USA) - Offers detailed information about crimes reported to law enforcement.</a:t>
                      </a:r>
                    </a:p>
                    <a:p>
                      <a:pPr marL="285750" indent="-285750">
                        <a:buFont typeface="Arial" panose="020B0604020202020204" pitchFamily="34" charset="0"/>
                        <a:buChar char="•"/>
                      </a:pPr>
                      <a:r>
                        <a:rPr lang="en-GB" sz="1400" kern="1200" dirty="0">
                          <a:effectLst/>
                        </a:rPr>
                        <a:t>European Sourcebook of Crime and Criminal Justice Statistics - Compiles criminal justice data from European countries.</a:t>
                      </a:r>
                    </a:p>
                    <a:p>
                      <a:pPr marL="285750" indent="-285750">
                        <a:buFont typeface="Arial" panose="020B0604020202020204" pitchFamily="34" charset="0"/>
                        <a:buChar char="•"/>
                      </a:pPr>
                      <a:r>
                        <a:rPr lang="en-GB" sz="1400" kern="1200" dirty="0">
                          <a:effectLst/>
                        </a:rPr>
                        <a:t>INTERPOL’s Crime Data - Allows access to international crime statistics.</a:t>
                      </a:r>
                    </a:p>
                    <a:p>
                      <a:pPr marL="285750" indent="-285750">
                        <a:buFont typeface="Arial" panose="020B0604020202020204" pitchFamily="34" charset="0"/>
                        <a:buChar char="•"/>
                      </a:pPr>
                      <a:r>
                        <a:rPr lang="en-GB" sz="1400" kern="1200" dirty="0">
                          <a:effectLst/>
                        </a:rPr>
                        <a:t>United Nations Office on Drugs and Crime (UNODC) - Provides global crime and criminal justice statistics.</a:t>
                      </a:r>
                    </a:p>
                    <a:p>
                      <a:endParaRPr lang="en-US" sz="1400" dirty="0"/>
                    </a:p>
                  </a:txBody>
                  <a:tcPr/>
                </a:tc>
                <a:tc>
                  <a:txBody>
                    <a:bodyPr/>
                    <a:lstStyle/>
                    <a:p>
                      <a:pPr marL="285750" indent="-285750">
                        <a:buFont typeface="Arial" panose="020B0604020202020204" pitchFamily="34" charset="0"/>
                        <a:buChar char="•"/>
                      </a:pPr>
                      <a:r>
                        <a:rPr lang="en-GB" sz="1400" kern="1200" dirty="0" err="1">
                          <a:effectLst/>
                        </a:rPr>
                        <a:t>crimedata</a:t>
                      </a:r>
                      <a:r>
                        <a:rPr lang="en-GB" sz="1400" kern="1200" dirty="0">
                          <a:effectLst/>
                        </a:rPr>
                        <a:t>: An R package that provides easy access to cleaned and documented criminal incident data from several U.S. cities.</a:t>
                      </a:r>
                    </a:p>
                    <a:p>
                      <a:pPr marL="285750" indent="-285750">
                        <a:buFont typeface="Arial" panose="020B0604020202020204" pitchFamily="34" charset="0"/>
                        <a:buChar char="•"/>
                      </a:pPr>
                      <a:r>
                        <a:rPr lang="en-GB" sz="1400" kern="1200" dirty="0" err="1">
                          <a:effectLst/>
                        </a:rPr>
                        <a:t>UKpolice</a:t>
                      </a:r>
                      <a:r>
                        <a:rPr lang="en-GB" sz="1400" kern="1200" dirty="0">
                          <a:effectLst/>
                        </a:rPr>
                        <a:t>: An R package that uses the </a:t>
                      </a:r>
                      <a:r>
                        <a:rPr lang="en-GB" sz="1400" kern="1200" dirty="0" err="1">
                          <a:effectLst/>
                        </a:rPr>
                        <a:t>data.police.uk</a:t>
                      </a:r>
                      <a:r>
                        <a:rPr lang="en-GB" sz="1400" kern="1200" dirty="0">
                          <a:effectLst/>
                        </a:rPr>
                        <a:t> API to provide access to UK police data.</a:t>
                      </a:r>
                    </a:p>
                    <a:p>
                      <a:pPr marL="285750" indent="-285750">
                        <a:buFont typeface="Arial" panose="020B0604020202020204" pitchFamily="34" charset="0"/>
                        <a:buChar char="•"/>
                      </a:pPr>
                      <a:r>
                        <a:rPr lang="en-GB" sz="1400" kern="1200" dirty="0" err="1">
                          <a:effectLst/>
                        </a:rPr>
                        <a:t>opendatatoronto</a:t>
                      </a:r>
                      <a:r>
                        <a:rPr lang="en-GB" sz="1400" kern="1200" dirty="0">
                          <a:effectLst/>
                        </a:rPr>
                        <a:t>: Although not specific to crime data, this package can access Toronto's Open Data Portal, which includes crime statistics.</a:t>
                      </a:r>
                    </a:p>
                    <a:p>
                      <a:pPr marL="285750" indent="-285750">
                        <a:buFont typeface="Arial" panose="020B0604020202020204" pitchFamily="34" charset="0"/>
                        <a:buChar char="•"/>
                      </a:pPr>
                      <a:r>
                        <a:rPr lang="en-GB" sz="1400" kern="1200" dirty="0" err="1">
                          <a:effectLst/>
                        </a:rPr>
                        <a:t>crimer</a:t>
                      </a:r>
                      <a:r>
                        <a:rPr lang="en-GB" sz="1400" kern="1200" dirty="0">
                          <a:effectLst/>
                        </a:rPr>
                        <a:t>: An R package that allows users to access and </a:t>
                      </a:r>
                      <a:r>
                        <a:rPr lang="en-GB" sz="1400" kern="1200" dirty="0" err="1">
                          <a:effectLst/>
                        </a:rPr>
                        <a:t>analyze</a:t>
                      </a:r>
                      <a:r>
                        <a:rPr lang="en-GB" sz="1400" kern="1200" dirty="0">
                          <a:effectLst/>
                        </a:rPr>
                        <a:t> crime data from the city of Baltimore.</a:t>
                      </a:r>
                    </a:p>
                    <a:p>
                      <a:pPr marL="285750" indent="-285750">
                        <a:buFont typeface="Arial" panose="020B0604020202020204" pitchFamily="34" charset="0"/>
                        <a:buChar char="•"/>
                      </a:pPr>
                      <a:r>
                        <a:rPr lang="en-GB" sz="1400" kern="1200" dirty="0" err="1">
                          <a:effectLst/>
                        </a:rPr>
                        <a:t>rdflib</a:t>
                      </a:r>
                      <a:r>
                        <a:rPr lang="en-GB" sz="1400" kern="1200" dirty="0">
                          <a:effectLst/>
                        </a:rPr>
                        <a:t>: While not a crime-specific package, </a:t>
                      </a:r>
                      <a:r>
                        <a:rPr lang="en-GB" sz="1400" kern="1200" dirty="0" err="1">
                          <a:effectLst/>
                        </a:rPr>
                        <a:t>rdflib</a:t>
                      </a:r>
                      <a:r>
                        <a:rPr lang="en-GB" sz="1400" kern="1200" dirty="0">
                          <a:effectLst/>
                        </a:rPr>
                        <a:t> can be used to parse RDF/XML crime data provided by some organizations.</a:t>
                      </a:r>
                    </a:p>
                    <a:p>
                      <a:endParaRPr lang="en-US" sz="1400" dirty="0"/>
                    </a:p>
                  </a:txBody>
                  <a:tcPr/>
                </a:tc>
                <a:tc>
                  <a:txBody>
                    <a:bodyPr/>
                    <a:lstStyle/>
                    <a:p>
                      <a:pPr marL="285750" indent="-285750">
                        <a:buFont typeface="Arial" panose="020B0604020202020204" pitchFamily="34" charset="0"/>
                        <a:buChar char="•"/>
                      </a:pPr>
                      <a:r>
                        <a:rPr lang="en-GB" sz="1400" kern="1200" dirty="0">
                          <a:effectLst/>
                        </a:rPr>
                        <a:t>Other Resources:</a:t>
                      </a:r>
                    </a:p>
                    <a:p>
                      <a:pPr marL="285750" indent="-285750">
                        <a:buFont typeface="Arial" panose="020B0604020202020204" pitchFamily="34" charset="0"/>
                        <a:buChar char="•"/>
                      </a:pPr>
                      <a:r>
                        <a:rPr lang="en-GB" sz="1400" kern="1200" dirty="0">
                          <a:effectLst/>
                        </a:rPr>
                        <a:t>GIS Data Repositories: Such as Esri's Open Data Hub or Harvard's Geospatial Library, which offer geospatial data that can be used in crime mapping.</a:t>
                      </a:r>
                    </a:p>
                    <a:p>
                      <a:pPr marL="285750" indent="-285750">
                        <a:buFont typeface="Arial" panose="020B0604020202020204" pitchFamily="34" charset="0"/>
                        <a:buChar char="•"/>
                      </a:pPr>
                      <a:r>
                        <a:rPr lang="en-GB" sz="1400" kern="1200" dirty="0">
                          <a:effectLst/>
                        </a:rPr>
                        <a:t>Social Media and Crowdsourced Data: Platforms like Twitter and </a:t>
                      </a:r>
                      <a:r>
                        <a:rPr lang="en-GB" sz="1400" kern="1200" dirty="0" err="1">
                          <a:effectLst/>
                        </a:rPr>
                        <a:t>Nextdoor</a:t>
                      </a:r>
                      <a:r>
                        <a:rPr lang="en-GB" sz="1400" kern="1200" dirty="0">
                          <a:effectLst/>
                        </a:rPr>
                        <a:t>, where users may report crime-related incidents. However, this data is unverified and needs careful processing.</a:t>
                      </a:r>
                    </a:p>
                    <a:p>
                      <a:pPr marL="285750" indent="-285750">
                        <a:buFont typeface="Arial" panose="020B0604020202020204" pitchFamily="34" charset="0"/>
                        <a:buChar char="•"/>
                      </a:pPr>
                      <a:r>
                        <a:rPr lang="en-GB" sz="1400" kern="1200" dirty="0">
                          <a:effectLst/>
                        </a:rPr>
                        <a:t>Academic Institutions: University crime labs and research </a:t>
                      </a:r>
                      <a:r>
                        <a:rPr lang="en-GB" sz="1400" kern="1200" dirty="0" err="1">
                          <a:effectLst/>
                        </a:rPr>
                        <a:t>centers</a:t>
                      </a:r>
                      <a:r>
                        <a:rPr lang="en-GB" sz="1400" kern="1200" dirty="0">
                          <a:effectLst/>
                        </a:rPr>
                        <a:t> sometimes share datasets for public use.</a:t>
                      </a:r>
                    </a:p>
                    <a:p>
                      <a:pPr marL="285750" indent="-285750">
                        <a:buFont typeface="Arial" panose="020B0604020202020204" pitchFamily="34" charset="0"/>
                        <a:buChar char="•"/>
                      </a:pPr>
                      <a:r>
                        <a:rPr lang="en-GB" sz="1400" kern="1200" dirty="0">
                          <a:effectLst/>
                        </a:rPr>
                        <a:t>Private Data Vendors: Companies like LexisNexis provide crime reports and analytics services, though they often require a subscription.</a:t>
                      </a:r>
                    </a:p>
                    <a:p>
                      <a:endParaRPr lang="en-US" sz="1400" dirty="0"/>
                    </a:p>
                  </a:txBody>
                  <a:tcPr/>
                </a:tc>
                <a:extLst>
                  <a:ext uri="{0D108BD9-81ED-4DB2-BD59-A6C34878D82A}">
                    <a16:rowId xmlns:a16="http://schemas.microsoft.com/office/drawing/2014/main" val="3538081275"/>
                  </a:ext>
                </a:extLst>
              </a:tr>
            </a:tbl>
          </a:graphicData>
        </a:graphic>
      </p:graphicFrame>
    </p:spTree>
    <p:extLst>
      <p:ext uri="{BB962C8B-B14F-4D97-AF65-F5344CB8AC3E}">
        <p14:creationId xmlns:p14="http://schemas.microsoft.com/office/powerpoint/2010/main" val="2238304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850D-2E9B-48D1-85F5-61A2516410D2}"/>
              </a:ext>
            </a:extLst>
          </p:cNvPr>
          <p:cNvSpPr>
            <a:spLocks noGrp="1"/>
          </p:cNvSpPr>
          <p:nvPr>
            <p:ph type="title"/>
          </p:nvPr>
        </p:nvSpPr>
        <p:spPr/>
        <p:txBody>
          <a:bodyPr/>
          <a:lstStyle/>
          <a:p>
            <a:r>
              <a:rPr lang="en-GB" dirty="0"/>
              <a:t>What are the main challenges of mapping crime data?</a:t>
            </a:r>
          </a:p>
        </p:txBody>
      </p:sp>
      <p:sp>
        <p:nvSpPr>
          <p:cNvPr id="3" name="Text Placeholder 2">
            <a:extLst>
              <a:ext uri="{FF2B5EF4-FFF2-40B4-BE49-F238E27FC236}">
                <a16:creationId xmlns:a16="http://schemas.microsoft.com/office/drawing/2014/main" id="{6D662C6F-EB52-4D45-89F0-B9ED681253BB}"/>
              </a:ext>
            </a:extLst>
          </p:cNvPr>
          <p:cNvSpPr>
            <a:spLocks noGrp="1"/>
          </p:cNvSpPr>
          <p:nvPr>
            <p:ph type="body" sz="quarter" idx="13"/>
          </p:nvPr>
        </p:nvSpPr>
        <p:spPr/>
        <p:txBody>
          <a:bodyPr>
            <a:normAutofit/>
          </a:bodyPr>
          <a:lstStyle/>
          <a:p>
            <a:r>
              <a:rPr lang="en-GB" sz="2800" dirty="0" err="1"/>
              <a:t>Geomasking</a:t>
            </a:r>
            <a:r>
              <a:rPr lang="en-GB" sz="2800" dirty="0"/>
              <a:t> and geoprivacy</a:t>
            </a:r>
          </a:p>
          <a:p>
            <a:r>
              <a:rPr lang="en-GB" sz="2800" dirty="0"/>
              <a:t>The accuracy of police recorded statistics </a:t>
            </a:r>
          </a:p>
          <a:p>
            <a:pPr lvl="1"/>
            <a:r>
              <a:rPr lang="en-GB" sz="2400" dirty="0"/>
              <a:t>The grey figure of crime </a:t>
            </a:r>
          </a:p>
          <a:p>
            <a:pPr lvl="1"/>
            <a:r>
              <a:rPr lang="en-GB" sz="2400" dirty="0"/>
              <a:t>Conceptual issues surrounding its definitions of crime types </a:t>
            </a:r>
          </a:p>
          <a:p>
            <a:pPr lvl="1"/>
            <a:r>
              <a:rPr lang="en-GB" sz="2400" dirty="0"/>
              <a:t>The impacts of seasonality; how has Covid-19 affected police recorded crime statistics</a:t>
            </a:r>
          </a:p>
          <a:p>
            <a:pPr marL="457200" lvl="1" indent="0">
              <a:buNone/>
            </a:pPr>
            <a:endParaRPr lang="en-GB" dirty="0"/>
          </a:p>
          <a:p>
            <a:pPr marL="457200" lvl="1" indent="0">
              <a:buNone/>
            </a:pPr>
            <a:endParaRPr lang="en-GB" sz="2400" dirty="0"/>
          </a:p>
          <a:p>
            <a:pPr marL="457200" lvl="1" indent="0">
              <a:buNone/>
            </a:pPr>
            <a:r>
              <a:rPr lang="en-GB" sz="2400" dirty="0"/>
              <a:t>Can you think of anymore? </a:t>
            </a:r>
          </a:p>
        </p:txBody>
      </p:sp>
      <p:sp>
        <p:nvSpPr>
          <p:cNvPr id="4" name="Slide Number Placeholder 3">
            <a:extLst>
              <a:ext uri="{FF2B5EF4-FFF2-40B4-BE49-F238E27FC236}">
                <a16:creationId xmlns:a16="http://schemas.microsoft.com/office/drawing/2014/main" id="{CA462DB3-0B21-4DCD-8D11-E47506170B12}"/>
              </a:ext>
            </a:extLst>
          </p:cNvPr>
          <p:cNvSpPr>
            <a:spLocks noGrp="1"/>
          </p:cNvSpPr>
          <p:nvPr>
            <p:ph type="sldNum" sz="quarter" idx="12"/>
          </p:nvPr>
        </p:nvSpPr>
        <p:spPr/>
        <p:txBody>
          <a:bodyPr/>
          <a:lstStyle/>
          <a:p>
            <a:fld id="{016687C5-7511-7743-B429-3BDBE272F28B}" type="slidenum">
              <a:rPr lang="en-US" smtClean="0"/>
              <a:t>53</a:t>
            </a:fld>
            <a:endParaRPr lang="en-US"/>
          </a:p>
        </p:txBody>
      </p:sp>
    </p:spTree>
    <p:extLst>
      <p:ext uri="{BB962C8B-B14F-4D97-AF65-F5344CB8AC3E}">
        <p14:creationId xmlns:p14="http://schemas.microsoft.com/office/powerpoint/2010/main" val="1568448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991250-2770-48E4-8E7B-E757F068C0CC}"/>
              </a:ext>
            </a:extLst>
          </p:cNvPr>
          <p:cNvSpPr>
            <a:spLocks noGrp="1"/>
          </p:cNvSpPr>
          <p:nvPr>
            <p:ph type="title"/>
          </p:nvPr>
        </p:nvSpPr>
        <p:spPr>
          <a:xfrm>
            <a:off x="838200" y="485441"/>
            <a:ext cx="9977271" cy="548819"/>
          </a:xfrm>
        </p:spPr>
        <p:txBody>
          <a:bodyPr/>
          <a:lstStyle/>
          <a:p>
            <a:r>
              <a:rPr lang="en-GB" dirty="0"/>
              <a:t>What are the main challenges of mapping crime data? </a:t>
            </a:r>
          </a:p>
        </p:txBody>
      </p:sp>
      <p:sp>
        <p:nvSpPr>
          <p:cNvPr id="2" name="Slide Number Placeholder 1">
            <a:extLst>
              <a:ext uri="{FF2B5EF4-FFF2-40B4-BE49-F238E27FC236}">
                <a16:creationId xmlns:a16="http://schemas.microsoft.com/office/drawing/2014/main" id="{92F89E61-856D-47FB-A8B1-DDFA575A390F}"/>
              </a:ext>
            </a:extLst>
          </p:cNvPr>
          <p:cNvSpPr>
            <a:spLocks noGrp="1"/>
          </p:cNvSpPr>
          <p:nvPr>
            <p:ph type="sldNum" sz="quarter" idx="12"/>
          </p:nvPr>
        </p:nvSpPr>
        <p:spPr/>
        <p:txBody>
          <a:bodyPr/>
          <a:lstStyle/>
          <a:p>
            <a:fld id="{016687C5-7511-7743-B429-3BDBE272F28B}" type="slidenum">
              <a:rPr lang="en-US" smtClean="0"/>
              <a:t>54</a:t>
            </a:fld>
            <a:endParaRPr lang="en-US" dirty="0"/>
          </a:p>
        </p:txBody>
      </p:sp>
    </p:spTree>
    <p:extLst>
      <p:ext uri="{BB962C8B-B14F-4D97-AF65-F5344CB8AC3E}">
        <p14:creationId xmlns:p14="http://schemas.microsoft.com/office/powerpoint/2010/main" val="3356862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592" y="1229359"/>
            <a:ext cx="10521951" cy="2558547"/>
          </a:xfrm>
        </p:spPr>
        <p:txBody>
          <a:bodyPr>
            <a:normAutofit fontScale="90000"/>
          </a:bodyPr>
          <a:lstStyle/>
          <a:p>
            <a:r>
              <a:rPr lang="en-GB" dirty="0"/>
              <a:t>Material for the live code demonstration  </a:t>
            </a:r>
            <a:r>
              <a:rPr lang="en-GB" sz="2900" dirty="0"/>
              <a:t>(08/03/2023)</a:t>
            </a:r>
            <a:br>
              <a:rPr lang="en-GB" dirty="0"/>
            </a:br>
            <a:br>
              <a:rPr lang="en-GB" dirty="0"/>
            </a:br>
            <a:br>
              <a:rPr lang="en-GB" dirty="0"/>
            </a:br>
            <a:endParaRPr lang="en-GB" dirty="0"/>
          </a:p>
        </p:txBody>
      </p:sp>
      <p:sp>
        <p:nvSpPr>
          <p:cNvPr id="3" name="Text Placeholder 2"/>
          <p:cNvSpPr>
            <a:spLocks noGrp="1"/>
          </p:cNvSpPr>
          <p:nvPr>
            <p:ph type="body" idx="1"/>
          </p:nvPr>
        </p:nvSpPr>
        <p:spPr>
          <a:xfrm>
            <a:off x="831850" y="2419089"/>
            <a:ext cx="9010206" cy="2737635"/>
          </a:xfrm>
        </p:spPr>
        <p:txBody>
          <a:bodyPr>
            <a:normAutofit/>
          </a:bodyPr>
          <a:lstStyle/>
          <a:p>
            <a:endParaRPr lang="en-GB" dirty="0">
              <a:solidFill>
                <a:schemeClr val="tx1"/>
              </a:solidFill>
            </a:endParaRPr>
          </a:p>
          <a:p>
            <a:r>
              <a:rPr lang="en-GB" dirty="0">
                <a:solidFill>
                  <a:schemeClr val="tx1"/>
                </a:solidFill>
              </a:rPr>
              <a:t>GitHub: </a:t>
            </a:r>
          </a:p>
          <a:p>
            <a:r>
              <a:rPr lang="en-GB" dirty="0">
                <a:solidFill>
                  <a:schemeClr val="tx1"/>
                </a:solidFill>
                <a:hlinkClick r:id="rId3">
                  <a:extLst>
                    <a:ext uri="{A12FA001-AC4F-418D-AE19-62706E023703}">
                      <ahyp:hlinkClr xmlns:ahyp="http://schemas.microsoft.com/office/drawing/2018/hyperlinkcolor" val="tx"/>
                    </a:ext>
                  </a:extLst>
                </a:hlinkClick>
              </a:rPr>
              <a:t>https://github.com/UKDataServiceOpen/Crime_Data_in_R</a:t>
            </a:r>
            <a:endParaRPr lang="en-GB" dirty="0">
              <a:solidFill>
                <a:schemeClr val="tx1"/>
              </a:solidFill>
            </a:endParaRPr>
          </a:p>
          <a:p>
            <a:r>
              <a:rPr lang="en-GB" dirty="0">
                <a:solidFill>
                  <a:schemeClr val="tx1"/>
                </a:solidFill>
              </a:rPr>
              <a:t>(under the Feburary_2024 folder)</a:t>
            </a:r>
          </a:p>
          <a:p>
            <a:endParaRPr lang="en-GB" dirty="0"/>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55</a:t>
            </a:fld>
            <a:endParaRPr lang="en-US" dirty="0"/>
          </a:p>
        </p:txBody>
      </p:sp>
    </p:spTree>
    <p:extLst>
      <p:ext uri="{BB962C8B-B14F-4D97-AF65-F5344CB8AC3E}">
        <p14:creationId xmlns:p14="http://schemas.microsoft.com/office/powerpoint/2010/main" val="89592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022D-F5D6-4388-977E-262B4C2BACD1}"/>
              </a:ext>
            </a:extLst>
          </p:cNvPr>
          <p:cNvSpPr>
            <a:spLocks noGrp="1"/>
          </p:cNvSpPr>
          <p:nvPr>
            <p:ph type="title"/>
          </p:nvPr>
        </p:nvSpPr>
        <p:spPr>
          <a:xfrm>
            <a:off x="998974" y="1482668"/>
            <a:ext cx="9977271" cy="548819"/>
          </a:xfrm>
        </p:spPr>
        <p:txBody>
          <a:bodyPr/>
          <a:lstStyle/>
          <a:p>
            <a:r>
              <a:rPr lang="en-GB" dirty="0"/>
              <a:t>Any Questions…</a:t>
            </a:r>
          </a:p>
        </p:txBody>
      </p:sp>
      <p:sp>
        <p:nvSpPr>
          <p:cNvPr id="4" name="Slide Number Placeholder 3">
            <a:extLst>
              <a:ext uri="{FF2B5EF4-FFF2-40B4-BE49-F238E27FC236}">
                <a16:creationId xmlns:a16="http://schemas.microsoft.com/office/drawing/2014/main" id="{98B57C82-3FD0-48D3-B5BF-5C42271BF72C}"/>
              </a:ext>
            </a:extLst>
          </p:cNvPr>
          <p:cNvSpPr>
            <a:spLocks noGrp="1"/>
          </p:cNvSpPr>
          <p:nvPr>
            <p:ph type="sldNum" sz="quarter" idx="12"/>
          </p:nvPr>
        </p:nvSpPr>
        <p:spPr/>
        <p:txBody>
          <a:bodyPr/>
          <a:lstStyle/>
          <a:p>
            <a:fld id="{016687C5-7511-7743-B429-3BDBE272F28B}" type="slidenum">
              <a:rPr lang="en-US" smtClean="0"/>
              <a:t>56</a:t>
            </a:fld>
            <a:endParaRPr lang="en-US"/>
          </a:p>
        </p:txBody>
      </p:sp>
    </p:spTree>
    <p:extLst>
      <p:ext uri="{BB962C8B-B14F-4D97-AF65-F5344CB8AC3E}">
        <p14:creationId xmlns:p14="http://schemas.microsoft.com/office/powerpoint/2010/main" val="2483493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7099-8112-92E4-7C36-B0B293366A9E}"/>
              </a:ext>
            </a:extLst>
          </p:cNvPr>
          <p:cNvSpPr>
            <a:spLocks noGrp="1"/>
          </p:cNvSpPr>
          <p:nvPr>
            <p:ph type="title"/>
          </p:nvPr>
        </p:nvSpPr>
        <p:spPr>
          <a:xfrm>
            <a:off x="222250" y="1075470"/>
            <a:ext cx="5873750" cy="744802"/>
          </a:xfrm>
        </p:spPr>
        <p:txBody>
          <a:bodyPr/>
          <a:lstStyle/>
          <a:p>
            <a:r>
              <a:rPr lang="en-GB" dirty="0"/>
              <a:t>References</a:t>
            </a:r>
          </a:p>
        </p:txBody>
      </p:sp>
      <p:sp>
        <p:nvSpPr>
          <p:cNvPr id="3" name="Text Placeholder 2">
            <a:extLst>
              <a:ext uri="{FF2B5EF4-FFF2-40B4-BE49-F238E27FC236}">
                <a16:creationId xmlns:a16="http://schemas.microsoft.com/office/drawing/2014/main" id="{A2F8A7D6-67AB-E7FB-4312-983EEFC557DE}"/>
              </a:ext>
            </a:extLst>
          </p:cNvPr>
          <p:cNvSpPr>
            <a:spLocks noGrp="1"/>
          </p:cNvSpPr>
          <p:nvPr>
            <p:ph type="body" idx="1"/>
          </p:nvPr>
        </p:nvSpPr>
        <p:spPr>
          <a:xfrm>
            <a:off x="222250" y="1820272"/>
            <a:ext cx="11328774" cy="5145304"/>
          </a:xfrm>
        </p:spPr>
        <p:txBody>
          <a:bodyPr numCol="1">
            <a:normAutofit/>
          </a:bodyPr>
          <a:lstStyle/>
          <a:p>
            <a:pPr marL="90000" indent="-342900">
              <a:lnSpc>
                <a:spcPct val="100000"/>
              </a:lnSpc>
              <a:buFont typeface="Arial" panose="020B0604020202020204" pitchFamily="34" charset="0"/>
              <a:buChar char="•"/>
            </a:pPr>
            <a:r>
              <a:rPr lang="en-GB" sz="1200" u="sng" dirty="0">
                <a:solidFill>
                  <a:schemeClr val="tx1"/>
                </a:solidFill>
                <a:hlinkClick r:id="rId2">
                  <a:extLst>
                    <a:ext uri="{A12FA001-AC4F-418D-AE19-62706E023703}">
                      <ahyp:hlinkClr xmlns:ahyp="http://schemas.microsoft.com/office/drawing/2018/hyperlinkcolor" val="tx"/>
                    </a:ext>
                  </a:extLst>
                </a:hlinkClick>
              </a:rPr>
              <a:t>https://www.esri.com/en-us/what-is-gis/overview#liSwitcher </a:t>
            </a:r>
          </a:p>
          <a:p>
            <a:pPr marL="90000" indent="-342900">
              <a:lnSpc>
                <a:spcPct val="100000"/>
              </a:lnSpc>
              <a:buFont typeface="Arial" panose="020B0604020202020204" pitchFamily="34" charset="0"/>
              <a:buChar char="•"/>
            </a:pPr>
            <a:r>
              <a:rPr lang="en-GB" sz="1200" u="sng" dirty="0">
                <a:solidFill>
                  <a:schemeClr val="tx1"/>
                </a:solidFill>
                <a:hlinkClick r:id="rId2">
                  <a:extLst>
                    <a:ext uri="{A12FA001-AC4F-418D-AE19-62706E023703}">
                      <ahyp:hlinkClr xmlns:ahyp="http://schemas.microsoft.com/office/drawing/2018/hyperlinkcolor" val="tx"/>
                    </a:ext>
                  </a:extLst>
                </a:hlinkClick>
              </a:rPr>
              <a:t>https://blog.ukdataservice.ac.uk/gis-spatial-data/</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err="1">
                <a:solidFill>
                  <a:schemeClr val="tx1"/>
                </a:solidFill>
                <a:hlinkClick r:id="rId3">
                  <a:extLst>
                    <a:ext uri="{A12FA001-AC4F-418D-AE19-62706E023703}">
                      <ahyp:hlinkClr xmlns:ahyp="http://schemas.microsoft.com/office/drawing/2018/hyperlinkcolor" val="tx"/>
                    </a:ext>
                  </a:extLst>
                </a:hlinkClick>
              </a:rPr>
              <a:t>Dermanis</a:t>
            </a:r>
            <a:r>
              <a:rPr lang="en-GB" sz="1200" u="sng" dirty="0">
                <a:solidFill>
                  <a:schemeClr val="tx1"/>
                </a:solidFill>
                <a:hlinkClick r:id="rId3">
                  <a:extLst>
                    <a:ext uri="{A12FA001-AC4F-418D-AE19-62706E023703}">
                      <ahyp:hlinkClr xmlns:ahyp="http://schemas.microsoft.com/office/drawing/2018/hyperlinkcolor" val="tx"/>
                    </a:ext>
                  </a:extLst>
                </a:hlinkClick>
              </a:rPr>
              <a:t> (2005) : https://www.researchgate.net/profile/Athanasios-Dermanis/publication/233387161_Coordinates_and_Reference_Systems_in_Greek/links/0912f50a149d9568b7000000/Coordinates-and-Reference-Systems-in-Greek.pdf</a:t>
            </a:r>
            <a:r>
              <a:rPr lang="en-GB" sz="1200" u="sng" dirty="0">
                <a:solidFill>
                  <a:schemeClr val="tx1"/>
                </a:solidFill>
              </a:rPr>
              <a:t> </a:t>
            </a:r>
          </a:p>
          <a:p>
            <a:pPr marL="90000" indent="-342900">
              <a:lnSpc>
                <a:spcPct val="100000"/>
              </a:lnSpc>
              <a:buFont typeface="Arial" panose="020B0604020202020204" pitchFamily="34" charset="0"/>
              <a:buChar char="•"/>
            </a:pPr>
            <a:r>
              <a:rPr lang="en-GB" sz="1200" u="sng" dirty="0">
                <a:solidFill>
                  <a:schemeClr val="tx1"/>
                </a:solidFill>
                <a:hlinkClick r:id="rId4">
                  <a:extLst>
                    <a:ext uri="{A12FA001-AC4F-418D-AE19-62706E023703}">
                      <ahyp:hlinkClr xmlns:ahyp="http://schemas.microsoft.com/office/drawing/2018/hyperlinkcolor" val="tx"/>
                    </a:ext>
                  </a:extLst>
                </a:hlinkClick>
              </a:rPr>
              <a:t>Luc </a:t>
            </a:r>
            <a:r>
              <a:rPr lang="en-GB" sz="1200" u="sng" dirty="0" err="1">
                <a:solidFill>
                  <a:schemeClr val="tx1"/>
                </a:solidFill>
                <a:hlinkClick r:id="rId4">
                  <a:extLst>
                    <a:ext uri="{A12FA001-AC4F-418D-AE19-62706E023703}">
                      <ahyp:hlinkClr xmlns:ahyp="http://schemas.microsoft.com/office/drawing/2018/hyperlinkcolor" val="tx"/>
                    </a:ext>
                  </a:extLst>
                </a:hlinkClick>
              </a:rPr>
              <a:t>Anselin</a:t>
            </a:r>
            <a:r>
              <a:rPr lang="en-GB" sz="1200" u="sng" dirty="0">
                <a:solidFill>
                  <a:schemeClr val="tx1"/>
                </a:solidFill>
                <a:hlinkClick r:id="rId4">
                  <a:extLst>
                    <a:ext uri="{A12FA001-AC4F-418D-AE19-62706E023703}">
                      <ahyp:hlinkClr xmlns:ahyp="http://schemas.microsoft.com/office/drawing/2018/hyperlinkcolor" val="tx"/>
                    </a:ext>
                  </a:extLst>
                </a:hlinkClick>
              </a:rPr>
              <a:t> (2009) : https://link.springer.com/chapter/10.1007/978-3-642-03647-7_5</a:t>
            </a:r>
            <a:r>
              <a:rPr lang="en-GB" sz="1200" u="sng" dirty="0">
                <a:solidFill>
                  <a:schemeClr val="tx1"/>
                </a:solidFill>
              </a:rPr>
              <a:t>  </a:t>
            </a:r>
          </a:p>
          <a:p>
            <a:pPr marL="90000" indent="-342900">
              <a:lnSpc>
                <a:spcPct val="100000"/>
              </a:lnSpc>
              <a:buFont typeface="Arial" panose="020B0604020202020204" pitchFamily="34" charset="0"/>
              <a:buChar char="•"/>
            </a:pPr>
            <a:r>
              <a:rPr lang="en-GB" sz="1200" u="sng" dirty="0">
                <a:solidFill>
                  <a:schemeClr val="tx1"/>
                </a:solidFill>
              </a:rPr>
              <a:t>Ratcliffe (2009) Spatial and Temporal Challenges: </a:t>
            </a:r>
            <a:r>
              <a:rPr lang="en-GB" sz="1200" u="sng" dirty="0">
                <a:solidFill>
                  <a:schemeClr val="tx1"/>
                </a:solidFill>
                <a:hlinkClick r:id="rId5">
                  <a:extLst>
                    <a:ext uri="{A12FA001-AC4F-418D-AE19-62706E023703}">
                      <ahyp:hlinkClr xmlns:ahyp="http://schemas.microsoft.com/office/drawing/2018/hyperlinkcolor" val="tx"/>
                    </a:ext>
                  </a:extLst>
                </a:hlinkClick>
              </a:rPr>
              <a:t>https://link.springer.com/chapter/10.1007/978-0-387-77650-7_2</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a:solidFill>
                  <a:schemeClr val="tx1"/>
                </a:solidFill>
              </a:rPr>
              <a:t>Bowers (2001) Mapping and Analysing Crime Data : </a:t>
            </a:r>
            <a:r>
              <a:rPr lang="en-GB" sz="1200" u="sng" dirty="0">
                <a:solidFill>
                  <a:schemeClr val="tx1"/>
                </a:solidFill>
                <a:hlinkClick r:id="rId5">
                  <a:extLst>
                    <a:ext uri="{A12FA001-AC4F-418D-AE19-62706E023703}">
                      <ahyp:hlinkClr xmlns:ahyp="http://schemas.microsoft.com/office/drawing/2018/hyperlinkcolor" val="tx"/>
                    </a:ext>
                  </a:extLst>
                </a:hlinkClick>
              </a:rPr>
              <a:t>https://link.springer.com/chapter/10.1007/978-0-387-77650-7_2</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a:solidFill>
                  <a:schemeClr val="tx1"/>
                </a:solidFill>
                <a:hlinkClick r:id="rId6">
                  <a:extLst>
                    <a:ext uri="{A12FA001-AC4F-418D-AE19-62706E023703}">
                      <ahyp:hlinkClr xmlns:ahyp="http://schemas.microsoft.com/office/drawing/2018/hyperlinkcolor" val="tx"/>
                    </a:ext>
                  </a:extLst>
                </a:hlinkClick>
              </a:rPr>
              <a:t>https://core.ac.uk/download/pdf/161890428.pdf</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a:solidFill>
                  <a:schemeClr val="tx1"/>
                </a:solidFill>
                <a:hlinkClick r:id="rId7">
                  <a:extLst>
                    <a:ext uri="{A12FA001-AC4F-418D-AE19-62706E023703}">
                      <ahyp:hlinkClr xmlns:ahyp="http://schemas.microsoft.com/office/drawing/2018/hyperlinkcolor" val="tx"/>
                    </a:ext>
                  </a:extLst>
                </a:hlinkClick>
              </a:rPr>
              <a:t>https://www.ed.ac.uk/files/imports/fileManager/chainey.pdf</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a:solidFill>
                  <a:schemeClr val="tx1"/>
                </a:solidFill>
                <a:hlinkClick r:id="rId8">
                  <a:extLst>
                    <a:ext uri="{A12FA001-AC4F-418D-AE19-62706E023703}">
                      <ahyp:hlinkClr xmlns:ahyp="http://schemas.microsoft.com/office/drawing/2018/hyperlinkcolor" val="tx"/>
                    </a:ext>
                  </a:extLst>
                </a:hlinkClick>
              </a:rPr>
              <a:t>https://www.crimrxiv.com/pub/slkb1v54/release/1</a:t>
            </a:r>
            <a:endParaRPr lang="en-GB" sz="1200" u="sng" dirty="0">
              <a:solidFill>
                <a:schemeClr val="tx1"/>
              </a:solidFill>
            </a:endParaRPr>
          </a:p>
          <a:p>
            <a:pPr marL="90000" indent="-342900">
              <a:lnSpc>
                <a:spcPct val="100000"/>
              </a:lnSpc>
              <a:buFont typeface="Arial" panose="020B0604020202020204" pitchFamily="34" charset="0"/>
              <a:buChar char="•"/>
            </a:pPr>
            <a:r>
              <a:rPr lang="en-GB" sz="1200" dirty="0">
                <a:solidFill>
                  <a:schemeClr val="tx1"/>
                </a:solidFill>
                <a:hlinkClick r:id="rId9">
                  <a:extLst>
                    <a:ext uri="{A12FA001-AC4F-418D-AE19-62706E023703}">
                      <ahyp:hlinkClr xmlns:ahyp="http://schemas.microsoft.com/office/drawing/2018/hyperlinkcolor" val="tx"/>
                    </a:ext>
                  </a:extLst>
                </a:hlinkClick>
              </a:rPr>
              <a:t>https://tubecreature.com/#/livesontheline/current/same/U/*/FFTFTF/11.469326848406268/-0.1622/51.5142/</a:t>
            </a:r>
            <a:r>
              <a:rPr lang="en-GB" sz="1200" dirty="0">
                <a:solidFill>
                  <a:schemeClr val="tx1"/>
                </a:solidFill>
              </a:rPr>
              <a:t> </a:t>
            </a:r>
          </a:p>
          <a:p>
            <a:pPr marL="90000" indent="-342900">
              <a:lnSpc>
                <a:spcPct val="100000"/>
              </a:lnSpc>
              <a:buFont typeface="Arial" panose="020B0604020202020204" pitchFamily="34" charset="0"/>
              <a:buChar char="•"/>
            </a:pPr>
            <a:r>
              <a:rPr lang="en-GB" sz="1200" i="1" dirty="0">
                <a:solidFill>
                  <a:srgbClr val="0563C1"/>
                </a:solidFill>
                <a:hlinkClick r:id="rId8">
                  <a:extLst>
                    <a:ext uri="{A12FA001-AC4F-418D-AE19-62706E023703}">
                      <ahyp:hlinkClr xmlns:ahyp="http://schemas.microsoft.com/office/drawing/2018/hyperlinkcolor" val="tx"/>
                    </a:ext>
                  </a:extLst>
                </a:hlinkClick>
              </a:rPr>
              <a:t>https://www.crimrxiv.com/pub/slkb1v54/release/</a:t>
            </a:r>
            <a:r>
              <a:rPr lang="en-GB" sz="1200" i="1" dirty="0">
                <a:solidFill>
                  <a:schemeClr val="tx1"/>
                </a:solidFill>
                <a:hlinkClick r:id="rId8">
                  <a:extLst>
                    <a:ext uri="{A12FA001-AC4F-418D-AE19-62706E023703}">
                      <ahyp:hlinkClr xmlns:ahyp="http://schemas.microsoft.com/office/drawing/2018/hyperlinkcolor" val="tx"/>
                    </a:ext>
                  </a:extLst>
                </a:hlinkClick>
              </a:rPr>
              <a:t>1</a:t>
            </a:r>
            <a:endParaRPr lang="en-GB" sz="1200" i="1" dirty="0">
              <a:solidFill>
                <a:schemeClr val="tx1"/>
              </a:solidFill>
            </a:endParaRPr>
          </a:p>
          <a:p>
            <a:pPr marL="90000" indent="-342900">
              <a:lnSpc>
                <a:spcPct val="100000"/>
              </a:lnSpc>
              <a:buFont typeface="Arial" panose="020B0604020202020204" pitchFamily="34" charset="0"/>
              <a:buChar char="•"/>
            </a:pPr>
            <a:r>
              <a:rPr lang="en-GB" sz="1200" dirty="0">
                <a:solidFill>
                  <a:schemeClr val="tx1"/>
                </a:solidFill>
                <a:hlinkClick r:id="rId10">
                  <a:extLst>
                    <a:ext uri="{A12FA001-AC4F-418D-AE19-62706E023703}">
                      <ahyp:hlinkClr xmlns:ahyp="http://schemas.microsoft.com/office/drawing/2018/hyperlinkcolor" val="tx"/>
                    </a:ext>
                  </a:extLst>
                </a:hlinkClick>
              </a:rPr>
              <a:t>https://www.sciencedirect.com/topics/earth-and-planetary-sciences/modifiable-areal-unit-problem</a:t>
            </a:r>
            <a:r>
              <a:rPr lang="en-GB" sz="1200" dirty="0">
                <a:solidFill>
                  <a:schemeClr val="tx1"/>
                </a:solidFill>
              </a:rPr>
              <a:t> </a:t>
            </a:r>
          </a:p>
          <a:p>
            <a:pPr marL="90000" indent="-342900">
              <a:lnSpc>
                <a:spcPct val="100000"/>
              </a:lnSpc>
              <a:buFont typeface="Arial" panose="020B0604020202020204" pitchFamily="34" charset="0"/>
              <a:buChar char="•"/>
            </a:pPr>
            <a:r>
              <a:rPr lang="en-GB" sz="1200" dirty="0">
                <a:solidFill>
                  <a:schemeClr val="tx1"/>
                </a:solidFill>
                <a:hlinkClick r:id="rId11"/>
              </a:rPr>
              <a:t>https://engaging-data.com/country-centered</a:t>
            </a:r>
            <a:r>
              <a:rPr lang="en-GB" sz="1200">
                <a:solidFill>
                  <a:schemeClr val="tx1"/>
                </a:solidFill>
                <a:hlinkClick r:id="rId11"/>
              </a:rPr>
              <a:t>-map-projections/</a:t>
            </a:r>
            <a:r>
              <a:rPr lang="en-GB" sz="1200">
                <a:solidFill>
                  <a:schemeClr val="tx1"/>
                </a:solidFill>
              </a:rPr>
              <a:t> </a:t>
            </a:r>
            <a:endParaRPr lang="en-GB" sz="1200" dirty="0">
              <a:solidFill>
                <a:schemeClr val="tx1"/>
              </a:solidFill>
            </a:endParaRPr>
          </a:p>
          <a:p>
            <a:pPr marL="90000" indent="-342900">
              <a:lnSpc>
                <a:spcPct val="100000"/>
              </a:lnSpc>
              <a:buFont typeface="Arial" panose="020B0604020202020204" pitchFamily="34" charset="0"/>
              <a:buChar char="•"/>
            </a:pPr>
            <a:r>
              <a:rPr lang="en-GB" sz="1200" dirty="0">
                <a:solidFill>
                  <a:schemeClr val="tx1"/>
                </a:solidFill>
              </a:rPr>
              <a:t>Images on slide 28, 42, 43, 44 and 45 were generated with the assistance of AI. Source: </a:t>
            </a:r>
            <a:r>
              <a:rPr lang="en-GB" sz="1200" dirty="0" err="1">
                <a:solidFill>
                  <a:schemeClr val="tx1"/>
                </a:solidFill>
              </a:rPr>
              <a:t>ChatGPT</a:t>
            </a:r>
            <a:r>
              <a:rPr lang="en-GB" sz="1200" dirty="0">
                <a:solidFill>
                  <a:schemeClr val="tx1"/>
                </a:solidFill>
              </a:rPr>
              <a:t> 4 with Dall-E. Date: 07/01/2024. </a:t>
            </a:r>
          </a:p>
          <a:p>
            <a:pPr marL="342900" indent="-342900">
              <a:buFont typeface="Arial" panose="020B0604020202020204" pitchFamily="34" charset="0"/>
              <a:buChar char="•"/>
            </a:pPr>
            <a:endParaRPr lang="en-GB" sz="1500" dirty="0"/>
          </a:p>
          <a:p>
            <a:pPr marL="342900" indent="-342900">
              <a:buFont typeface="Arial" panose="020B0604020202020204" pitchFamily="34" charset="0"/>
              <a:buChar char="•"/>
            </a:pPr>
            <a:endParaRPr lang="en-GB" sz="1500" dirty="0"/>
          </a:p>
          <a:p>
            <a:pPr marL="342900" indent="-342900">
              <a:buFont typeface="Arial" panose="020B0604020202020204" pitchFamily="34" charset="0"/>
              <a:buChar char="•"/>
            </a:pPr>
            <a:endParaRPr lang="en-GB" sz="1500" dirty="0"/>
          </a:p>
          <a:p>
            <a:pPr marL="342900" indent="-342900">
              <a:buFont typeface="Arial" panose="020B0604020202020204" pitchFamily="34" charset="0"/>
              <a:buChar char="•"/>
            </a:pPr>
            <a:endParaRPr lang="en-GB" sz="1800" u="sng" dirty="0">
              <a:solidFill>
                <a:schemeClr val="tx1"/>
              </a:solidFill>
            </a:endParaRPr>
          </a:p>
          <a:p>
            <a:pPr marL="342900" indent="-342900">
              <a:buFont typeface="Arial" panose="020B0604020202020204" pitchFamily="34" charset="0"/>
              <a:buChar char="•"/>
            </a:pPr>
            <a:endParaRPr lang="en-GB" dirty="0">
              <a:solidFill>
                <a:schemeClr val="tx1"/>
              </a:solidFill>
            </a:endParaRPr>
          </a:p>
          <a:p>
            <a:endParaRPr lang="en-GB" dirty="0">
              <a:solidFill>
                <a:schemeClr val="tx1"/>
              </a:solidFill>
            </a:endParaRPr>
          </a:p>
          <a:p>
            <a:endParaRPr lang="en-GB" dirty="0"/>
          </a:p>
        </p:txBody>
      </p:sp>
    </p:spTree>
    <p:extLst>
      <p:ext uri="{BB962C8B-B14F-4D97-AF65-F5344CB8AC3E}">
        <p14:creationId xmlns:p14="http://schemas.microsoft.com/office/powerpoint/2010/main" val="3544765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960" y="2021746"/>
            <a:ext cx="5264150" cy="1061485"/>
          </a:xfrm>
        </p:spPr>
        <p:txBody>
          <a:bodyPr/>
          <a:lstStyle/>
          <a:p>
            <a:r>
              <a:rPr lang="en-US" dirty="0"/>
              <a:t>Thank You.</a:t>
            </a:r>
            <a:endParaRPr lang="en-GB" dirty="0"/>
          </a:p>
        </p:txBody>
      </p:sp>
      <p:sp>
        <p:nvSpPr>
          <p:cNvPr id="3" name="Text Placeholder 2"/>
          <p:cNvSpPr>
            <a:spLocks noGrp="1"/>
          </p:cNvSpPr>
          <p:nvPr>
            <p:ph type="body" idx="1"/>
          </p:nvPr>
        </p:nvSpPr>
        <p:spPr>
          <a:xfrm>
            <a:off x="831849" y="3978181"/>
            <a:ext cx="6793593" cy="1500187"/>
          </a:xfrm>
        </p:spPr>
        <p:txBody>
          <a:bodyPr/>
          <a:lstStyle/>
          <a:p>
            <a:r>
              <a:rPr lang="en-GB" dirty="0">
                <a:hlinkClick r:id="rId2"/>
              </a:rPr>
              <a:t>Email:  nadia.kennar@manchester.ac.uk</a:t>
            </a:r>
            <a:r>
              <a:rPr lang="en-GB" dirty="0"/>
              <a:t> </a:t>
            </a:r>
          </a:p>
          <a:p>
            <a:r>
              <a:rPr lang="en-GB" dirty="0"/>
              <a:t>Twitter:  @NadiaKennar</a:t>
            </a:r>
          </a:p>
        </p:txBody>
      </p:sp>
      <p:sp>
        <p:nvSpPr>
          <p:cNvPr id="4" name="Slide Number Placeholder 3"/>
          <p:cNvSpPr>
            <a:spLocks noGrp="1"/>
          </p:cNvSpPr>
          <p:nvPr>
            <p:ph type="sldNum" sz="quarter" idx="12"/>
          </p:nvPr>
        </p:nvSpPr>
        <p:spPr/>
        <p:txBody>
          <a:bodyPr/>
          <a:lstStyle/>
          <a:p>
            <a:fld id="{016687C5-7511-7743-B429-3BDBE272F28B}" type="slidenum">
              <a:rPr lang="en-US" smtClean="0"/>
              <a:t>58</a:t>
            </a:fld>
            <a:endParaRPr lang="en-US"/>
          </a:p>
        </p:txBody>
      </p:sp>
    </p:spTree>
    <p:extLst>
      <p:ext uri="{BB962C8B-B14F-4D97-AF65-F5344CB8AC3E}">
        <p14:creationId xmlns:p14="http://schemas.microsoft.com/office/powerpoint/2010/main" val="12129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lstStyle/>
          <a:p>
            <a:r>
              <a:rPr lang="en-GB" dirty="0"/>
              <a:t>Check your speaker/headset is plugged in / volume is on.</a:t>
            </a:r>
          </a:p>
          <a:p>
            <a:r>
              <a:rPr lang="en-GB" dirty="0"/>
              <a:t>Click on audio to change to listening via phone</a:t>
            </a:r>
          </a:p>
          <a:p>
            <a:r>
              <a:rPr lang="en-GB" dirty="0"/>
              <a:t>This workshop is live on YouTube. We are also recording this workshop and will post it on YouTube (</a:t>
            </a:r>
            <a:r>
              <a:rPr lang="en-GB" dirty="0">
                <a:hlinkClick r:id="rId2"/>
              </a:rPr>
              <a:t>https://www.youtube.com/user/UKDATASERVICE</a:t>
            </a:r>
            <a:r>
              <a:rPr lang="en-GB" dirty="0"/>
              <a:t>)</a:t>
            </a:r>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277742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5121" y="492030"/>
            <a:ext cx="9977271" cy="548819"/>
          </a:xfrm>
        </p:spPr>
        <p:txBody>
          <a:bodyPr>
            <a:noAutofit/>
          </a:bodyPr>
          <a:lstStyle/>
          <a:p>
            <a:r>
              <a:rPr lang="en-GB" sz="3600" dirty="0"/>
              <a:t>Workshop Content – 17</a:t>
            </a:r>
            <a:r>
              <a:rPr lang="en-GB" sz="3600" baseline="30000" dirty="0"/>
              <a:t>th</a:t>
            </a:r>
            <a:r>
              <a:rPr lang="en-GB" sz="3600" dirty="0"/>
              <a:t> March 2025</a:t>
            </a:r>
          </a:p>
        </p:txBody>
      </p:sp>
      <p:sp>
        <p:nvSpPr>
          <p:cNvPr id="8" name="TextBox 7">
            <a:extLst>
              <a:ext uri="{FF2B5EF4-FFF2-40B4-BE49-F238E27FC236}">
                <a16:creationId xmlns:a16="http://schemas.microsoft.com/office/drawing/2014/main" id="{E304EFDD-C03F-4A59-9EDF-0F565EC3E4C1}"/>
              </a:ext>
            </a:extLst>
          </p:cNvPr>
          <p:cNvSpPr txBox="1"/>
          <p:nvPr/>
        </p:nvSpPr>
        <p:spPr>
          <a:xfrm>
            <a:off x="355121" y="1477983"/>
            <a:ext cx="10521951" cy="5786199"/>
          </a:xfrm>
          <a:prstGeom prst="rect">
            <a:avLst/>
          </a:prstGeom>
          <a:noFill/>
        </p:spPr>
        <p:txBody>
          <a:bodyPr wrap="square" rtlCol="0">
            <a:spAutoFit/>
          </a:bodyPr>
          <a:lstStyle/>
          <a:p>
            <a:pPr marL="800100" lvl="1" indent="-342900">
              <a:buFont typeface="Arial" panose="020B0604020202020204" pitchFamily="34" charset="0"/>
              <a:buChar char="•"/>
            </a:pPr>
            <a:r>
              <a:rPr lang="en-GB" sz="2800" dirty="0">
                <a:solidFill>
                  <a:srgbClr val="212322"/>
                </a:solidFill>
              </a:rPr>
              <a:t>What is GIS</a:t>
            </a:r>
          </a:p>
          <a:p>
            <a:pPr marL="800100" lvl="1" indent="-342900">
              <a:buFont typeface="Arial" panose="020B0604020202020204" pitchFamily="34" charset="0"/>
              <a:buChar char="•"/>
            </a:pPr>
            <a:r>
              <a:rPr lang="en-GB" sz="2800" dirty="0">
                <a:solidFill>
                  <a:srgbClr val="212322"/>
                </a:solidFill>
              </a:rPr>
              <a:t>Spatial Data vs Non-Spatial Data </a:t>
            </a:r>
          </a:p>
          <a:p>
            <a:pPr marL="800100" lvl="1" indent="-342900">
              <a:buFont typeface="Arial" panose="020B0604020202020204" pitchFamily="34" charset="0"/>
              <a:buChar char="•"/>
            </a:pPr>
            <a:r>
              <a:rPr lang="en-GB" sz="2800" dirty="0">
                <a:solidFill>
                  <a:srgbClr val="212322"/>
                </a:solidFill>
              </a:rPr>
              <a:t>Different types of maps (reference vs thematic)</a:t>
            </a:r>
          </a:p>
          <a:p>
            <a:pPr marL="800100" lvl="1" indent="-342900">
              <a:buFont typeface="Arial" panose="020B0604020202020204" pitchFamily="34" charset="0"/>
              <a:buChar char="•"/>
            </a:pPr>
            <a:r>
              <a:rPr lang="en-GB" sz="2800" dirty="0"/>
              <a:t>Projection Methods and Coordinate Reference Systems</a:t>
            </a:r>
          </a:p>
          <a:p>
            <a:pPr marL="800100" lvl="1" indent="-342900">
              <a:buFont typeface="Arial" panose="020B0604020202020204" pitchFamily="34" charset="0"/>
              <a:buChar char="•"/>
            </a:pPr>
            <a:r>
              <a:rPr lang="en-GB" sz="2800" dirty="0"/>
              <a:t>Spatial Relations (and/or spatial statistics)</a:t>
            </a:r>
          </a:p>
          <a:p>
            <a:pPr marL="1428750" lvl="2" indent="-514350">
              <a:buFont typeface="+mj-lt"/>
              <a:buAutoNum type="alphaLcParenR"/>
            </a:pPr>
            <a:r>
              <a:rPr lang="en-GB" sz="2800" dirty="0"/>
              <a:t>Spatial autocorrelation </a:t>
            </a:r>
          </a:p>
          <a:p>
            <a:pPr marL="1428750" lvl="2" indent="-514350">
              <a:buFont typeface="+mj-lt"/>
              <a:buAutoNum type="alphaLcParenR"/>
            </a:pPr>
            <a:r>
              <a:rPr lang="en-GB" sz="2800" dirty="0"/>
              <a:t>Spatial interpolation </a:t>
            </a:r>
          </a:p>
          <a:p>
            <a:pPr marL="1428750" lvl="2" indent="-514350">
              <a:buFont typeface="+mj-lt"/>
              <a:buAutoNum type="alphaLcParenR"/>
            </a:pPr>
            <a:r>
              <a:rPr lang="en-GB" sz="2800" dirty="0"/>
              <a:t>Hot spot analysis</a:t>
            </a:r>
          </a:p>
          <a:p>
            <a:pPr marL="800100" lvl="1" indent="-342900">
              <a:buFont typeface="Arial" panose="020B0604020202020204" pitchFamily="34" charset="0"/>
              <a:buChar char="•"/>
            </a:pPr>
            <a:r>
              <a:rPr lang="en-GB" sz="2800" dirty="0"/>
              <a:t>Data sources for crime and GIS</a:t>
            </a:r>
          </a:p>
          <a:p>
            <a:pPr marL="800100" lvl="1" indent="-342900">
              <a:buFont typeface="Arial" panose="020B0604020202020204" pitchFamily="34" charset="0"/>
              <a:buChar char="•"/>
            </a:pPr>
            <a:r>
              <a:rPr lang="en-GB" sz="2800" dirty="0"/>
              <a:t>Challenges of Mapping Crime Data</a:t>
            </a:r>
          </a:p>
          <a:p>
            <a:pPr marL="800100" lvl="1" indent="-342900">
              <a:buFont typeface="Arial" panose="020B0604020202020204" pitchFamily="34" charset="0"/>
              <a:buChar char="•"/>
            </a:pPr>
            <a:endParaRPr lang="en-GB" sz="2400" dirty="0">
              <a:solidFill>
                <a:srgbClr val="212322"/>
              </a:solidFill>
            </a:endParaRPr>
          </a:p>
          <a:p>
            <a:endParaRPr lang="en-GB" sz="2400" dirty="0">
              <a:solidFill>
                <a:srgbClr val="212322"/>
              </a:solidFill>
            </a:endParaRPr>
          </a:p>
          <a:p>
            <a:pPr marL="342900" indent="-342900">
              <a:buFont typeface="Arial" panose="020B0604020202020204" pitchFamily="34" charset="0"/>
              <a:buChar char="•"/>
            </a:pPr>
            <a:endParaRPr lang="en-GB" sz="2400" dirty="0">
              <a:solidFill>
                <a:srgbClr val="212322"/>
              </a:solidFill>
            </a:endParaRPr>
          </a:p>
          <a:p>
            <a:pPr marL="342900" indent="-342900">
              <a:buFont typeface="+mj-lt"/>
              <a:buAutoNum type="arabicPeriod"/>
            </a:pPr>
            <a:endParaRPr lang="en-GB" dirty="0"/>
          </a:p>
        </p:txBody>
      </p:sp>
      <p:sp>
        <p:nvSpPr>
          <p:cNvPr id="2" name="Slide Number Placeholder 1"/>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116858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375F-01EA-A884-EC4C-30F3E82C3366}"/>
              </a:ext>
            </a:extLst>
          </p:cNvPr>
          <p:cNvSpPr>
            <a:spLocks noGrp="1"/>
          </p:cNvSpPr>
          <p:nvPr>
            <p:ph type="title"/>
          </p:nvPr>
        </p:nvSpPr>
        <p:spPr>
          <a:xfrm>
            <a:off x="264681" y="352947"/>
            <a:ext cx="9977271" cy="548819"/>
          </a:xfrm>
        </p:spPr>
        <p:txBody>
          <a:bodyPr/>
          <a:lstStyle/>
          <a:p>
            <a:r>
              <a:rPr lang="en-GB" sz="3600" dirty="0"/>
              <a:t>Live Code Demo – 18</a:t>
            </a:r>
            <a:r>
              <a:rPr lang="en-GB" sz="3600" baseline="30000" dirty="0"/>
              <a:t>th</a:t>
            </a:r>
            <a:r>
              <a:rPr lang="en-GB" sz="3600" dirty="0"/>
              <a:t> of March 2025</a:t>
            </a:r>
          </a:p>
        </p:txBody>
      </p:sp>
      <p:sp>
        <p:nvSpPr>
          <p:cNvPr id="4" name="TextBox 3">
            <a:extLst>
              <a:ext uri="{FF2B5EF4-FFF2-40B4-BE49-F238E27FC236}">
                <a16:creationId xmlns:a16="http://schemas.microsoft.com/office/drawing/2014/main" id="{73C9495D-1BB6-5357-89C1-16CA09F57406}"/>
              </a:ext>
            </a:extLst>
          </p:cNvPr>
          <p:cNvSpPr txBox="1"/>
          <p:nvPr/>
        </p:nvSpPr>
        <p:spPr>
          <a:xfrm>
            <a:off x="649137" y="1811244"/>
            <a:ext cx="10893726" cy="2523768"/>
          </a:xfrm>
          <a:prstGeom prst="rect">
            <a:avLst/>
          </a:prstGeom>
          <a:noFill/>
        </p:spPr>
        <p:txBody>
          <a:bodyPr wrap="square">
            <a:spAutoFit/>
          </a:bodyPr>
          <a:lstStyle/>
          <a:p>
            <a:endParaRPr lang="en-GB" sz="1800" dirty="0">
              <a:solidFill>
                <a:srgbClr val="FF0000"/>
              </a:solidFill>
            </a:endParaRPr>
          </a:p>
          <a:p>
            <a:pPr marL="342900" indent="-342900">
              <a:buFont typeface="Arial" panose="020B0604020202020204" pitchFamily="34" charset="0"/>
              <a:buChar char="•"/>
            </a:pPr>
            <a:r>
              <a:rPr lang="en-GB" sz="2800" dirty="0"/>
              <a:t>Topic 1 – Descriptive analysis of crime data </a:t>
            </a:r>
          </a:p>
          <a:p>
            <a:pPr marL="342900" indent="-342900">
              <a:buFont typeface="Arial" panose="020B0604020202020204" pitchFamily="34" charset="0"/>
              <a:buChar char="•"/>
            </a:pPr>
            <a:r>
              <a:rPr lang="en-GB" sz="2800" dirty="0"/>
              <a:t>Topic 2 – Shapefiles </a:t>
            </a:r>
          </a:p>
          <a:p>
            <a:pPr marL="342900" indent="-342900">
              <a:buFont typeface="Arial" panose="020B0604020202020204" pitchFamily="34" charset="0"/>
              <a:buChar char="•"/>
            </a:pPr>
            <a:r>
              <a:rPr lang="en-GB" sz="2800" dirty="0"/>
              <a:t>Topic 3 – Combining census data (crime rate)</a:t>
            </a:r>
          </a:p>
          <a:p>
            <a:pPr marL="342900" indent="-342900">
              <a:buFont typeface="Arial" panose="020B0604020202020204" pitchFamily="34" charset="0"/>
              <a:buChar char="•"/>
            </a:pPr>
            <a:r>
              <a:rPr lang="en-GB" sz="2800" dirty="0"/>
              <a:t>Topic 4 – Spatial Relations/statistics</a:t>
            </a:r>
          </a:p>
          <a:p>
            <a:pPr marL="342900" indent="-342900">
              <a:buFont typeface="Arial" panose="020B0604020202020204" pitchFamily="34" charset="0"/>
              <a:buChar char="•"/>
            </a:pPr>
            <a:r>
              <a:rPr lang="en-GB" sz="2800" dirty="0"/>
              <a:t>Extra Topic – Interactive maps via Leaflet Package</a:t>
            </a:r>
          </a:p>
        </p:txBody>
      </p:sp>
    </p:spTree>
    <p:extLst>
      <p:ext uri="{BB962C8B-B14F-4D97-AF65-F5344CB8AC3E}">
        <p14:creationId xmlns:p14="http://schemas.microsoft.com/office/powerpoint/2010/main" val="80166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noRot="1" noMove="1" noResize="1" noEditPoints="1" noAdjustHandles="1" noChangeArrowheads="1" noChangeShapeType="1"/>
          </p:cNvSpPr>
          <p:nvPr>
            <p:ph type="title"/>
          </p:nvPr>
        </p:nvSpPr>
        <p:spPr>
          <a:xfrm>
            <a:off x="838200" y="4138163"/>
            <a:ext cx="3687491" cy="2106333"/>
          </a:xfrm>
        </p:spPr>
        <p:txBody>
          <a:bodyPr vert="horz" lIns="91440" tIns="45720" rIns="91440" bIns="45720" rtlCol="0" anchor="t">
            <a:normAutofit/>
          </a:bodyPr>
          <a:lstStyle/>
          <a:p>
            <a:r>
              <a:rPr lang="en-US" sz="3200" kern="1200" dirty="0">
                <a:solidFill>
                  <a:schemeClr val="tx1"/>
                </a:solidFill>
                <a:latin typeface="+mj-lt"/>
                <a:ea typeface="+mj-ea"/>
                <a:cs typeface="+mj-cs"/>
              </a:rPr>
              <a:t>What is GIS?</a:t>
            </a:r>
          </a:p>
        </p:txBody>
      </p:sp>
      <p:pic>
        <p:nvPicPr>
          <p:cNvPr id="5" name="Picture 4" descr="This image highlights one of the first maps made by Roger Thomlinson's. he was commissioned by the Canadian government to create a useable and efficient inventory of its natural resources. He tried various manual methods for overlaying various environmental, cultural, and economic variables, but all were too costly. He helped to create automated computing">
            <a:extLst>
              <a:ext uri="{FF2B5EF4-FFF2-40B4-BE49-F238E27FC236}">
                <a16:creationId xmlns:a16="http://schemas.microsoft.com/office/drawing/2014/main" id="{A99A28F1-9C34-4A26-8C20-86C944C2E927}"/>
              </a:ext>
            </a:extLst>
          </p:cNvPr>
          <p:cNvPicPr>
            <a:picLocks noGrp="1" noRot="1" noChangeAspect="1" noMove="1" noResize="1" noEditPoints="1" noAdjustHandles="1" noChangeArrowheads="1" noChangeShapeType="1" noCrop="1"/>
          </p:cNvPicPr>
          <p:nvPr/>
        </p:nvPicPr>
        <p:blipFill rotWithShape="1">
          <a:blip r:embed="rId2"/>
          <a:srcRect t="5574" b="5140"/>
          <a:stretch/>
        </p:blipFill>
        <p:spPr>
          <a:xfrm>
            <a:off x="-2" y="10"/>
            <a:ext cx="6096002" cy="3428990"/>
          </a:xfrm>
          <a:prstGeom prst="rect">
            <a:avLst/>
          </a:prstGeom>
        </p:spPr>
      </p:pic>
      <p:pic>
        <p:nvPicPr>
          <p:cNvPr id="4098" name="Picture 2" descr="Remembering the visionary 'Father of GIS' on GIS Day">
            <a:extLst>
              <a:ext uri="{FF2B5EF4-FFF2-40B4-BE49-F238E27FC236}">
                <a16:creationId xmlns:a16="http://schemas.microsoft.com/office/drawing/2014/main" id="{A6E859CF-E898-E7D7-F25E-A93089446462}"/>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a:stretch/>
        </p:blipFill>
        <p:spPr bwMode="auto">
          <a:xfrm>
            <a:off x="6096000" y="1"/>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noRot="1" noMove="1" noResize="1" noEditPoints="1" noAdjustHandles="1" noChangeArrowheads="1" noChangeShapeType="1"/>
          </p:cNvSpPr>
          <p:nvPr>
            <p:ph type="body" sz="quarter" idx="13"/>
          </p:nvPr>
        </p:nvSpPr>
        <p:spPr>
          <a:xfrm>
            <a:off x="5341546" y="4088724"/>
            <a:ext cx="6012254" cy="2171405"/>
          </a:xfrm>
        </p:spPr>
        <p:txBody>
          <a:bodyPr vert="horz" lIns="91440" tIns="45720" rIns="91440" bIns="45720" rtlCol="0" anchor="t">
            <a:normAutofit/>
          </a:bodyPr>
          <a:lstStyle/>
          <a:p>
            <a:r>
              <a:rPr lang="en-US" sz="2000"/>
              <a:t>Graphical Information Systems: </a:t>
            </a:r>
          </a:p>
          <a:p>
            <a:r>
              <a:rPr lang="en-US" sz="2000" i="1">
                <a:effectLst/>
              </a:rPr>
              <a:t>“computer system for capturing, storing, checking, and displaying data related to positions on Earth’s surface”</a:t>
            </a:r>
          </a:p>
          <a:p>
            <a:pPr marL="0"/>
            <a:endParaRPr lang="en-US" sz="2000" i="1"/>
          </a:p>
          <a:p>
            <a:endParaRPr lang="en-US" sz="2000" i="1"/>
          </a:p>
        </p:txBody>
      </p:sp>
      <p:sp>
        <p:nvSpPr>
          <p:cNvPr id="4" name="Slide Number Placeholder 3"/>
          <p:cNvSpPr>
            <a:spLocks noGrp="1" noRot="1" noMove="1" noResize="1" noEditPoints="1" noAdjustHandles="1" noChangeArrowheads="1" noChangeShapeType="1"/>
          </p:cNvSpPr>
          <p:nvPr>
            <p:ph type="sldNum" sz="quarter" idx="12"/>
          </p:nvPr>
        </p:nvSpPr>
        <p:spPr/>
        <p:txBody>
          <a:bodyPr vert="horz" lIns="91440" tIns="45720" rIns="91440" bIns="45720" rtlCol="0" anchor="ctr">
            <a:normAutofit/>
          </a:bodyPr>
          <a:lstStyle/>
          <a:p>
            <a:pPr>
              <a:spcAft>
                <a:spcPts val="600"/>
              </a:spcAft>
            </a:pPr>
            <a:fld id="{016687C5-7511-7743-B429-3BDBE272F28B}"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3242683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{9B9D8E60-1CE5-5A45-AC2C-639E62EBD7D7}tf16401378</Template>
  <TotalTime>34765</TotalTime>
  <Words>3035</Words>
  <Application>Microsoft Macintosh PowerPoint</Application>
  <PresentationFormat>Widescreen</PresentationFormat>
  <Paragraphs>435</Paragraphs>
  <Slides>58</Slides>
  <Notes>35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Arial</vt:lpstr>
      <vt:lpstr>Avenir Next W01</vt:lpstr>
      <vt:lpstr>Calibri</vt:lpstr>
      <vt:lpstr>Calibri Light</vt:lpstr>
      <vt:lpstr>Cambria</vt:lpstr>
      <vt:lpstr>Consolas</vt:lpstr>
      <vt:lpstr>Montserrat</vt:lpstr>
      <vt:lpstr>Open Sans</vt:lpstr>
      <vt:lpstr>Söhne</vt:lpstr>
      <vt:lpstr>Office Theme</vt:lpstr>
      <vt:lpstr>Mapping Crime Data in R:  An Introduction to GIS and Spatial Data (17th and 18th of March 2025)</vt:lpstr>
      <vt:lpstr>Upcoming UKDS Events: </vt:lpstr>
      <vt:lpstr>Interaction</vt:lpstr>
      <vt:lpstr>Instructions</vt:lpstr>
      <vt:lpstr>Can you hear me poll</vt:lpstr>
      <vt:lpstr>Troubleshooting audio problems</vt:lpstr>
      <vt:lpstr>Workshop Content – 17th March 2025</vt:lpstr>
      <vt:lpstr>Live Code Demo – 18th of March 2025</vt:lpstr>
      <vt:lpstr>What is GIS?</vt:lpstr>
      <vt:lpstr>example</vt:lpstr>
      <vt:lpstr>Spatial data example</vt:lpstr>
      <vt:lpstr>Continued.</vt:lpstr>
      <vt:lpstr>What software's are available?</vt:lpstr>
      <vt:lpstr>What software have/do you use for GIS/Spatial Analysis? </vt:lpstr>
      <vt:lpstr>How is GIS used?</vt:lpstr>
      <vt:lpstr>'Redlined Maps’ </vt:lpstr>
      <vt:lpstr>Here are just some of the questions that GIS allows us to explore with crime data.</vt:lpstr>
      <vt:lpstr>Reference vs Thematic Maps</vt:lpstr>
      <vt:lpstr>Reference vs Thematic Maps Continued… </vt:lpstr>
      <vt:lpstr>Tube Map Example                 (source = https://www.crimrxiv.com/pub/slkb1v54/release/1)</vt:lpstr>
      <vt:lpstr>Tube Map Example</vt:lpstr>
      <vt:lpstr>Scenario 1: The visualisation of road networks to improve road safety measures are a type of </vt:lpstr>
      <vt:lpstr>Scenario 2: The visualisation of the earths surface, showing its elevation, is a type of</vt:lpstr>
      <vt:lpstr>Scenario 3: Navigation tools such as Google maps or City-Mapper can be classed as</vt:lpstr>
      <vt:lpstr>To sum up </vt:lpstr>
      <vt:lpstr>Can you give examples of any other types of map that share qualities of both thematic and reference maps? </vt:lpstr>
      <vt:lpstr>What is Spatial Data?</vt:lpstr>
      <vt:lpstr>Vector Data</vt:lpstr>
      <vt:lpstr>Raster Data</vt:lpstr>
      <vt:lpstr>GIS Data Management</vt:lpstr>
      <vt:lpstr>Managing GIS files in R (vector data)</vt:lpstr>
      <vt:lpstr>Modifiable Arial Unit Problem (MAUP)</vt:lpstr>
      <vt:lpstr>Zone vs scale effect</vt:lpstr>
      <vt:lpstr>Mentimeter question</vt:lpstr>
      <vt:lpstr>Mentimeter question 2</vt:lpstr>
      <vt:lpstr>Mentimeter question 3</vt:lpstr>
      <vt:lpstr>Break</vt:lpstr>
      <vt:lpstr>Projection Methods</vt:lpstr>
      <vt:lpstr>Football Example</vt:lpstr>
      <vt:lpstr>Distortion </vt:lpstr>
      <vt:lpstr>Distortion..</vt:lpstr>
      <vt:lpstr>Web Mercator vs Gall-Peter Projection </vt:lpstr>
      <vt:lpstr>So, how do we actually move from the 3D to the 2D?</vt:lpstr>
      <vt:lpstr>Coordinate Reference Systems (CRS)</vt:lpstr>
      <vt:lpstr>CRS continued…</vt:lpstr>
      <vt:lpstr>CRS example</vt:lpstr>
      <vt:lpstr>Spatial Relations and Analysis in GIS</vt:lpstr>
      <vt:lpstr>a) Point Pattern Analysis</vt:lpstr>
      <vt:lpstr>b) Spatial Autocorrelation</vt:lpstr>
      <vt:lpstr>c) Spatial Interpolation</vt:lpstr>
      <vt:lpstr>d) Hot spot analysis</vt:lpstr>
      <vt:lpstr>Data sources for crime data</vt:lpstr>
      <vt:lpstr>What are the main challenges of mapping crime data?</vt:lpstr>
      <vt:lpstr>What are the main challenges of mapping crime data? </vt:lpstr>
      <vt:lpstr>Material for the live code demonstration  (08/03/2023)   </vt:lpstr>
      <vt:lpstr>Any Questions…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nadia kennar</dc:creator>
  <cp:lastModifiedBy>Nadia Kennar</cp:lastModifiedBy>
  <cp:revision>27</cp:revision>
  <dcterms:created xsi:type="dcterms:W3CDTF">2022-05-26T10:57:17Z</dcterms:created>
  <dcterms:modified xsi:type="dcterms:W3CDTF">2025-02-27T14:54:25Z</dcterms:modified>
</cp:coreProperties>
</file>